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6" r:id="rId2"/>
    <p:sldId id="259" r:id="rId3"/>
    <p:sldId id="713" r:id="rId4"/>
    <p:sldId id="821" r:id="rId5"/>
    <p:sldId id="828" r:id="rId6"/>
    <p:sldId id="827" r:id="rId7"/>
    <p:sldId id="823" r:id="rId8"/>
    <p:sldId id="829" r:id="rId9"/>
    <p:sldId id="830" r:id="rId10"/>
    <p:sldId id="824" r:id="rId11"/>
    <p:sldId id="831" r:id="rId12"/>
    <p:sldId id="808" r:id="rId13"/>
    <p:sldId id="765" r:id="rId14"/>
    <p:sldId id="811" r:id="rId15"/>
    <p:sldId id="812" r:id="rId16"/>
    <p:sldId id="813" r:id="rId17"/>
    <p:sldId id="814" r:id="rId18"/>
    <p:sldId id="825" r:id="rId19"/>
    <p:sldId id="826" r:id="rId20"/>
    <p:sldId id="816" r:id="rId21"/>
    <p:sldId id="832" r:id="rId22"/>
    <p:sldId id="833" r:id="rId23"/>
    <p:sldId id="834" r:id="rId24"/>
    <p:sldId id="835" r:id="rId25"/>
    <p:sldId id="836" r:id="rId26"/>
    <p:sldId id="837" r:id="rId27"/>
    <p:sldId id="838" r:id="rId28"/>
    <p:sldId id="839" r:id="rId29"/>
    <p:sldId id="840" r:id="rId30"/>
    <p:sldId id="841" r:id="rId31"/>
    <p:sldId id="842" r:id="rId32"/>
    <p:sldId id="843" r:id="rId33"/>
    <p:sldId id="844" r:id="rId34"/>
    <p:sldId id="845" r:id="rId35"/>
    <p:sldId id="846" r:id="rId36"/>
    <p:sldId id="847" r:id="rId37"/>
    <p:sldId id="848" r:id="rId38"/>
    <p:sldId id="849" r:id="rId39"/>
    <p:sldId id="850" r:id="rId40"/>
    <p:sldId id="851" r:id="rId41"/>
    <p:sldId id="852" r:id="rId42"/>
    <p:sldId id="853" r:id="rId43"/>
    <p:sldId id="854" r:id="rId44"/>
    <p:sldId id="85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94708"/>
  </p:normalViewPr>
  <p:slideViewPr>
    <p:cSldViewPr snapToGrid="0" snapToObjects="1">
      <p:cViewPr varScale="1">
        <p:scale>
          <a:sx n="88" d="100"/>
          <a:sy n="88"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3/6/19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3/6/19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64AD9569-99C0-834F-B6C1-B01DD16137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5841A13-63C8-8C46-81A9-FF909ACA4B95}" type="slidenum">
              <a:rPr lang="en-US" altLang="en-US" sz="1200"/>
              <a:pPr/>
              <a:t>7</a:t>
            </a:fld>
            <a:endParaRPr lang="en-US" altLang="en-US" sz="1200"/>
          </a:p>
        </p:txBody>
      </p:sp>
      <p:sp>
        <p:nvSpPr>
          <p:cNvPr id="28674" name="Rectangle 2">
            <a:extLst>
              <a:ext uri="{FF2B5EF4-FFF2-40B4-BE49-F238E27FC236}">
                <a16:creationId xmlns:a16="http://schemas.microsoft.com/office/drawing/2014/main" id="{2C2993B9-4C06-FA46-82B1-C349FDA2B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3CDEE630-3C96-3944-8E79-2B91CF9A0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18-12 </a:t>
            </a:r>
            <a:r>
              <a:rPr lang="en-US" altLang="en-US"/>
              <a:t>(a) A zinc finger in which cysteine and histidine residues bind to a Zn</a:t>
            </a:r>
            <a:r>
              <a:rPr lang="en-US" altLang="en-US" baseline="30000"/>
              <a:t>2+</a:t>
            </a:r>
            <a:r>
              <a:rPr lang="en-US" altLang="en-US"/>
              <a:t> atom. (b) This loops the amino acid chain out into a fingerlike configuration.</a:t>
            </a:r>
            <a:endParaRPr lang="it-IT" altLang="en-US"/>
          </a:p>
        </p:txBody>
      </p:sp>
    </p:spTree>
    <p:extLst>
      <p:ext uri="{BB962C8B-B14F-4D97-AF65-F5344CB8AC3E}">
        <p14:creationId xmlns:p14="http://schemas.microsoft.com/office/powerpoint/2010/main" val="406647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155B940E-2498-F94B-A140-89CAD4821B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8B8E753-53E9-C549-BE26-4B75495DC8E5}" type="slidenum">
              <a:rPr lang="en-US" altLang="en-US" sz="1200"/>
              <a:pPr/>
              <a:t>10</a:t>
            </a:fld>
            <a:endParaRPr lang="en-US" altLang="en-US" sz="1200"/>
          </a:p>
        </p:txBody>
      </p:sp>
      <p:sp>
        <p:nvSpPr>
          <p:cNvPr id="30722" name="Rectangle 2">
            <a:extLst>
              <a:ext uri="{FF2B5EF4-FFF2-40B4-BE49-F238E27FC236}">
                <a16:creationId xmlns:a16="http://schemas.microsoft.com/office/drawing/2014/main" id="{B7226C91-C174-0D48-A3FE-FB14238EF1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E08D4E9C-19E4-A343-B68C-71FF921267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18-13 </a:t>
            </a:r>
            <a:r>
              <a:rPr lang="en-US" altLang="en-US"/>
              <a:t>(a) A leucine zipper is the result of dimers from leucine residue at every other turn of the  -helix in facing stretches of two polypeptide chains. (b) When the  -helical regions form a leucine zipper, the regions beyond the zipper form a Y-shaped region that grips the DNA in a scissorlike configuration.</a:t>
            </a:r>
            <a:endParaRPr lang="it-IT" altLang="en-US"/>
          </a:p>
        </p:txBody>
      </p:sp>
    </p:spTree>
    <p:extLst>
      <p:ext uri="{BB962C8B-B14F-4D97-AF65-F5344CB8AC3E}">
        <p14:creationId xmlns:p14="http://schemas.microsoft.com/office/powerpoint/2010/main" val="145827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D41F1F2D-F212-4C44-8CAE-8303733795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2B2B87D-0D1F-1E45-974B-97F3F86A1483}" type="slidenum">
              <a:rPr lang="en-US" altLang="en-US" sz="1200"/>
              <a:pPr/>
              <a:t>14</a:t>
            </a:fld>
            <a:endParaRPr lang="en-US" altLang="en-US" sz="1200"/>
          </a:p>
        </p:txBody>
      </p:sp>
      <p:sp>
        <p:nvSpPr>
          <p:cNvPr id="45058" name="Rectangle 2">
            <a:extLst>
              <a:ext uri="{FF2B5EF4-FFF2-40B4-BE49-F238E27FC236}">
                <a16:creationId xmlns:a16="http://schemas.microsoft.com/office/drawing/2014/main" id="{AA7E01B9-E118-1F4A-8C70-5FD791D427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4F19C7F5-180B-864E-AB6D-6B8233B5B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14-8  Contrasting Human Gene Size, mRNA Size, and the Number of Introns</a:t>
            </a:r>
            <a:endParaRPr lang="en-GB" altLang="en-US"/>
          </a:p>
        </p:txBody>
      </p:sp>
    </p:spTree>
    <p:extLst>
      <p:ext uri="{BB962C8B-B14F-4D97-AF65-F5344CB8AC3E}">
        <p14:creationId xmlns:p14="http://schemas.microsoft.com/office/powerpoint/2010/main" val="405717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71BC7604-C544-4C48-AE88-620938324D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126F5F9-6639-5647-A9AE-234DC5733DE3}" type="slidenum">
              <a:rPr lang="en-US" altLang="en-US" sz="1200"/>
              <a:pPr/>
              <a:t>28</a:t>
            </a:fld>
            <a:endParaRPr lang="en-US" altLang="en-US" sz="1200"/>
          </a:p>
        </p:txBody>
      </p:sp>
      <p:sp>
        <p:nvSpPr>
          <p:cNvPr id="43010" name="Rectangle 2">
            <a:extLst>
              <a:ext uri="{FF2B5EF4-FFF2-40B4-BE49-F238E27FC236}">
                <a16:creationId xmlns:a16="http://schemas.microsoft.com/office/drawing/2014/main" id="{3CDE90DD-06B3-5E42-A1C6-ABE6942A5CC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01A01F25-C71D-8B43-A763-561A1F6798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14-14 </a:t>
            </a:r>
            <a:r>
              <a:rPr lang="en-US" altLang="en-US"/>
              <a:t>A model of the splicing mechanism involved with the removal of an intron from a pre-mRNA. Excision is dependent on various snRNAs (U1, U2, U6) that combine with proteins to form snRNPs (snurps), which function as part of a large structure referred to as the spliceosome. The lariat structure in the intermediate stage is characteristic of this mechanism.</a:t>
            </a:r>
            <a:endParaRPr lang="en-GB" altLang="en-US"/>
          </a:p>
        </p:txBody>
      </p:sp>
    </p:spTree>
    <p:extLst>
      <p:ext uri="{BB962C8B-B14F-4D97-AF65-F5344CB8AC3E}">
        <p14:creationId xmlns:p14="http://schemas.microsoft.com/office/powerpoint/2010/main" val="2303021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413EB03A-355B-994D-BD05-480EE941FA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C09BDD6-8A47-5941-A42E-9E649140F523}" type="slidenum">
              <a:rPr lang="en-US" altLang="en-US" sz="1200"/>
              <a:pPr/>
              <a:t>31</a:t>
            </a:fld>
            <a:endParaRPr lang="en-US" altLang="en-US" sz="1200"/>
          </a:p>
        </p:txBody>
      </p:sp>
      <p:sp>
        <p:nvSpPr>
          <p:cNvPr id="47106" name="Rectangle 2">
            <a:extLst>
              <a:ext uri="{FF2B5EF4-FFF2-40B4-BE49-F238E27FC236}">
                <a16:creationId xmlns:a16="http://schemas.microsoft.com/office/drawing/2014/main" id="{84F1D24E-5557-1F41-81DD-963084182A4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BE522333-2A87-C946-8473-A0D47423FC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14-13 </a:t>
            </a:r>
            <a:r>
              <a:rPr lang="en-US" altLang="en-US"/>
              <a:t>Splicing mechanism involved with group I introns removed from the primary transcript leading to rRNA. The process is one of self-excision involving two transesterification reactions.</a:t>
            </a:r>
          </a:p>
          <a:p>
            <a:endParaRPr lang="en-GB" altLang="en-US"/>
          </a:p>
        </p:txBody>
      </p:sp>
    </p:spTree>
    <p:extLst>
      <p:ext uri="{BB962C8B-B14F-4D97-AF65-F5344CB8AC3E}">
        <p14:creationId xmlns:p14="http://schemas.microsoft.com/office/powerpoint/2010/main" val="75207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3/6/19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3/6/19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3/6/19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3/6/19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3/6/19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3/6/19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cbi.nlm.nih.gov/books/NBK984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dnalc.org/view/16938-3D-Animation-of-RNA-Splic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youtube.com/watch?v=p2uC5j0hK0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dnalc.org/view/16941-2D-Animation-of-Alternative-RNA-Splicing.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18</a:t>
            </a:r>
            <a:br>
              <a:rPr lang="en-US" dirty="0"/>
            </a:br>
            <a:r>
              <a:rPr lang="en-US" dirty="0"/>
              <a:t>March 1</a:t>
            </a:r>
            <a:r>
              <a:rPr lang="en-US" baseline="30000" dirty="0"/>
              <a:t>st</a:t>
            </a:r>
            <a:r>
              <a:rPr lang="en-US" dirty="0"/>
              <a:t> ,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7414" name="Text Box 6">
            <a:extLst>
              <a:ext uri="{FF2B5EF4-FFF2-40B4-BE49-F238E27FC236}">
                <a16:creationId xmlns:a16="http://schemas.microsoft.com/office/drawing/2014/main" id="{6EB70357-F05A-2C49-AD4C-C1495B30C39B}"/>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18.13</a:t>
            </a:r>
          </a:p>
        </p:txBody>
      </p:sp>
      <p:pic>
        <p:nvPicPr>
          <p:cNvPr id="29698" name="Picture 7" descr="18_13Figure0-L.jpg                                             000B3C78ServDisk_03                    BC177178:">
            <a:extLst>
              <a:ext uri="{FF2B5EF4-FFF2-40B4-BE49-F238E27FC236}">
                <a16:creationId xmlns:a16="http://schemas.microsoft.com/office/drawing/2014/main" id="{41A0E2DA-A8B6-3544-A728-77FEFD501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48"/>
          <a:stretch>
            <a:fillRect/>
          </a:stretch>
        </p:blipFill>
        <p:spPr bwMode="auto">
          <a:xfrm>
            <a:off x="314325" y="1039813"/>
            <a:ext cx="85137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08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46DE-1929-F745-BC55-3BA160199AB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4E227BE-5015-5C4D-8E08-C3107C4E2E94}"/>
              </a:ext>
            </a:extLst>
          </p:cNvPr>
          <p:cNvPicPr>
            <a:picLocks noGrp="1" noChangeAspect="1"/>
          </p:cNvPicPr>
          <p:nvPr>
            <p:ph idx="1"/>
          </p:nvPr>
        </p:nvPicPr>
        <p:blipFill>
          <a:blip r:embed="rId2"/>
          <a:stretch>
            <a:fillRect/>
          </a:stretch>
        </p:blipFill>
        <p:spPr>
          <a:xfrm>
            <a:off x="722225" y="1633271"/>
            <a:ext cx="4531947" cy="5224729"/>
          </a:xfrm>
          <a:prstGeom prst="rect">
            <a:avLst/>
          </a:prstGeom>
        </p:spPr>
      </p:pic>
      <p:sp>
        <p:nvSpPr>
          <p:cNvPr id="5" name="TextBox 4">
            <a:extLst>
              <a:ext uri="{FF2B5EF4-FFF2-40B4-BE49-F238E27FC236}">
                <a16:creationId xmlns:a16="http://schemas.microsoft.com/office/drawing/2014/main" id="{62CE2CE2-DFC9-A043-95DE-4C3CD4B693FE}"/>
              </a:ext>
            </a:extLst>
          </p:cNvPr>
          <p:cNvSpPr txBox="1"/>
          <p:nvPr/>
        </p:nvSpPr>
        <p:spPr>
          <a:xfrm>
            <a:off x="5849257" y="1417638"/>
            <a:ext cx="3091543" cy="2031325"/>
          </a:xfrm>
          <a:prstGeom prst="rect">
            <a:avLst/>
          </a:prstGeom>
          <a:noFill/>
        </p:spPr>
        <p:txBody>
          <a:bodyPr wrap="square" rtlCol="0">
            <a:spAutoFit/>
          </a:bodyPr>
          <a:lstStyle/>
          <a:p>
            <a:r>
              <a:rPr lang="en-US" dirty="0"/>
              <a:t>AP-1 is actually 2 different proteins that bind each other through interactions between lots of </a:t>
            </a:r>
            <a:r>
              <a:rPr lang="en-US" dirty="0" err="1"/>
              <a:t>leucines</a:t>
            </a:r>
            <a:r>
              <a:rPr lang="en-US" dirty="0"/>
              <a:t> in both proteins.   A second part of each protein </a:t>
            </a:r>
            <a:r>
              <a:rPr lang="en-US"/>
              <a:t>interacts with DNA.</a:t>
            </a:r>
            <a:endParaRPr lang="en-US" dirty="0"/>
          </a:p>
        </p:txBody>
      </p:sp>
    </p:spTree>
    <p:extLst>
      <p:ext uri="{BB962C8B-B14F-4D97-AF65-F5344CB8AC3E}">
        <p14:creationId xmlns:p14="http://schemas.microsoft.com/office/powerpoint/2010/main" val="301521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0161109-2C76-7048-BB30-FEFB9795F040}"/>
              </a:ext>
            </a:extLst>
          </p:cNvPr>
          <p:cNvSpPr>
            <a:spLocks noGrp="1"/>
          </p:cNvSpPr>
          <p:nvPr>
            <p:ph type="title"/>
          </p:nvPr>
        </p:nvSpPr>
        <p:spPr/>
        <p:txBody>
          <a:bodyPr/>
          <a:lstStyle/>
          <a:p>
            <a:r>
              <a:rPr lang="en-US" altLang="en-US" dirty="0"/>
              <a:t>Where were we…</a:t>
            </a:r>
          </a:p>
        </p:txBody>
      </p:sp>
      <p:sp>
        <p:nvSpPr>
          <p:cNvPr id="31746" name="Content Placeholder 2">
            <a:extLst>
              <a:ext uri="{FF2B5EF4-FFF2-40B4-BE49-F238E27FC236}">
                <a16:creationId xmlns:a16="http://schemas.microsoft.com/office/drawing/2014/main" id="{B19F9A27-54DB-3D45-A5EE-754D286056A8}"/>
              </a:ext>
            </a:extLst>
          </p:cNvPr>
          <p:cNvSpPr>
            <a:spLocks noGrp="1"/>
          </p:cNvSpPr>
          <p:nvPr>
            <p:ph idx="1"/>
          </p:nvPr>
        </p:nvSpPr>
        <p:spPr/>
        <p:txBody>
          <a:bodyPr/>
          <a:lstStyle/>
          <a:p>
            <a:r>
              <a:rPr lang="en-US" altLang="en-US" dirty="0"/>
              <a:t>Eukaryotic mRNA (transcript) modifications</a:t>
            </a:r>
          </a:p>
          <a:p>
            <a:pPr marL="0" indent="0">
              <a:buNone/>
            </a:pPr>
            <a:endParaRPr lang="en-US" altLang="en-US" dirty="0"/>
          </a:p>
          <a:p>
            <a:endParaRPr lang="en-US" altLang="en-US" dirty="0"/>
          </a:p>
          <a:p>
            <a:endParaRPr lang="en-US" altLang="en-US" dirty="0"/>
          </a:p>
          <a:p>
            <a:pPr lvl="1"/>
            <a:endParaRPr lang="en-US" altLang="en-US" dirty="0"/>
          </a:p>
        </p:txBody>
      </p:sp>
    </p:spTree>
    <p:extLst>
      <p:ext uri="{BB962C8B-B14F-4D97-AF65-F5344CB8AC3E}">
        <p14:creationId xmlns:p14="http://schemas.microsoft.com/office/powerpoint/2010/main" val="333153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ED897194-B182-AB48-B9DA-C44C4DF08B17}"/>
              </a:ext>
            </a:extLst>
          </p:cNvPr>
          <p:cNvSpPr>
            <a:spLocks noGrp="1"/>
          </p:cNvSpPr>
          <p:nvPr>
            <p:ph type="title"/>
          </p:nvPr>
        </p:nvSpPr>
        <p:spPr/>
        <p:txBody>
          <a:bodyPr/>
          <a:lstStyle/>
          <a:p>
            <a:r>
              <a:rPr lang="en-US" altLang="en-US"/>
              <a:t>RNA processing</a:t>
            </a:r>
          </a:p>
        </p:txBody>
      </p:sp>
      <p:sp>
        <p:nvSpPr>
          <p:cNvPr id="34818" name="Content Placeholder 2">
            <a:extLst>
              <a:ext uri="{FF2B5EF4-FFF2-40B4-BE49-F238E27FC236}">
                <a16:creationId xmlns:a16="http://schemas.microsoft.com/office/drawing/2014/main" id="{C521E5BA-2AE1-8B41-9C1D-6964E3CD5D2B}"/>
              </a:ext>
            </a:extLst>
          </p:cNvPr>
          <p:cNvSpPr>
            <a:spLocks noGrp="1"/>
          </p:cNvSpPr>
          <p:nvPr>
            <p:ph idx="1"/>
          </p:nvPr>
        </p:nvSpPr>
        <p:spPr/>
        <p:txBody>
          <a:bodyPr>
            <a:normAutofit lnSpcReduction="10000"/>
          </a:bodyPr>
          <a:lstStyle/>
          <a:p>
            <a:r>
              <a:rPr lang="en-US" altLang="en-US"/>
              <a:t>5’ modification---addition of a modified guanosine tri-phosphate.</a:t>
            </a:r>
          </a:p>
          <a:p>
            <a:endParaRPr lang="en-US" altLang="en-US"/>
          </a:p>
          <a:p>
            <a:r>
              <a:rPr lang="en-US" altLang="en-US"/>
              <a:t>3’ modification---cleavage of 3’ end and addition of a poly A sequence.</a:t>
            </a:r>
          </a:p>
          <a:p>
            <a:endParaRPr lang="en-US" altLang="en-US"/>
          </a:p>
          <a:p>
            <a:r>
              <a:rPr lang="en-US" altLang="en-US"/>
              <a:t>Internal modification---removal of RNA known as introns and splicing together adjacent RNA known as exons. (RNA splicing)</a:t>
            </a:r>
          </a:p>
        </p:txBody>
      </p:sp>
    </p:spTree>
    <p:extLst>
      <p:ext uri="{BB962C8B-B14F-4D97-AF65-F5344CB8AC3E}">
        <p14:creationId xmlns:p14="http://schemas.microsoft.com/office/powerpoint/2010/main" val="3639138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0601" name="Text Box 9">
            <a:extLst>
              <a:ext uri="{FF2B5EF4-FFF2-40B4-BE49-F238E27FC236}">
                <a16:creationId xmlns:a16="http://schemas.microsoft.com/office/drawing/2014/main" id="{FC5AB7C3-296D-2846-AD29-B21A5D03BCFC}"/>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Table 14.8</a:t>
            </a:r>
          </a:p>
        </p:txBody>
      </p:sp>
      <p:pic>
        <p:nvPicPr>
          <p:cNvPr id="44034" name="Picture 11" descr="14_08Table-L.jpg                                               000B3C7BServDisk_03                    BC177178:">
            <a:extLst>
              <a:ext uri="{FF2B5EF4-FFF2-40B4-BE49-F238E27FC236}">
                <a16:creationId xmlns:a16="http://schemas.microsoft.com/office/drawing/2014/main" id="{AB4EFFB2-7A96-474F-B3E3-2EAF23B0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39"/>
          <a:stretch>
            <a:fillRect/>
          </a:stretch>
        </p:blipFill>
        <p:spPr bwMode="auto">
          <a:xfrm>
            <a:off x="0" y="1524000"/>
            <a:ext cx="9144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06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2FAECE33-FFDD-2E42-BF72-724753B64AC1}"/>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E3B2A66-A026-5545-B655-7F229E58A9F0}"/>
              </a:ext>
            </a:extLst>
          </p:cNvPr>
          <p:cNvSpPr>
            <a:spLocks noGrp="1"/>
          </p:cNvSpPr>
          <p:nvPr>
            <p:ph idx="1"/>
          </p:nvPr>
        </p:nvSpPr>
        <p:spPr/>
        <p:txBody>
          <a:bodyPr/>
          <a:lstStyle/>
          <a:p>
            <a:r>
              <a:rPr lang="en-US" altLang="en-US"/>
              <a:t>Most genes of eukaryotes have introns.  The average number is ~8 introns/gene.</a:t>
            </a:r>
          </a:p>
          <a:p>
            <a:endParaRPr lang="en-US" altLang="en-US"/>
          </a:p>
          <a:p>
            <a:r>
              <a:rPr lang="en-US" altLang="en-US"/>
              <a:t>Some exceptions…Histone genes have no introns!</a:t>
            </a:r>
          </a:p>
          <a:p>
            <a:endParaRPr lang="en-US" altLang="en-US"/>
          </a:p>
          <a:p>
            <a:r>
              <a:rPr lang="en-US" altLang="en-US"/>
              <a:t>…We will return to splicing shortly…</a:t>
            </a:r>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320816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E3A087D1-724C-D649-9AB0-3BBCD07A5A91}"/>
              </a:ext>
            </a:extLst>
          </p:cNvPr>
          <p:cNvSpPr>
            <a:spLocks noGrp="1"/>
          </p:cNvSpPr>
          <p:nvPr>
            <p:ph type="title"/>
          </p:nvPr>
        </p:nvSpPr>
        <p:spPr/>
        <p:txBody>
          <a:bodyPr>
            <a:normAutofit fontScale="90000"/>
          </a:bodyPr>
          <a:lstStyle/>
          <a:p>
            <a:r>
              <a:rPr lang="en-US" altLang="en-US"/>
              <a:t>Additional resources at NCBI</a:t>
            </a:r>
            <a:br>
              <a:rPr lang="en-US" altLang="en-US"/>
            </a:br>
            <a:r>
              <a:rPr lang="en-US" altLang="en-US"/>
              <a:t>(NCBI bookshelf)</a:t>
            </a:r>
          </a:p>
        </p:txBody>
      </p:sp>
      <p:sp>
        <p:nvSpPr>
          <p:cNvPr id="47106" name="Content Placeholder 2">
            <a:extLst>
              <a:ext uri="{FF2B5EF4-FFF2-40B4-BE49-F238E27FC236}">
                <a16:creationId xmlns:a16="http://schemas.microsoft.com/office/drawing/2014/main" id="{911DACDE-467F-B64B-B2C9-09DD506ED7C9}"/>
              </a:ext>
            </a:extLst>
          </p:cNvPr>
          <p:cNvSpPr>
            <a:spLocks noGrp="1"/>
          </p:cNvSpPr>
          <p:nvPr>
            <p:ph idx="1"/>
          </p:nvPr>
        </p:nvSpPr>
        <p:spPr/>
        <p:txBody>
          <a:bodyPr/>
          <a:lstStyle/>
          <a:p>
            <a:r>
              <a:rPr lang="en-US" altLang="en-US">
                <a:hlinkClick r:id="rId2"/>
              </a:rPr>
              <a:t>http://www.ncbi.nlm.nih.gov/books/NBK9846/</a:t>
            </a:r>
            <a:endParaRPr lang="en-US" altLang="en-US"/>
          </a:p>
          <a:p>
            <a:endParaRPr lang="en-US" altLang="en-US"/>
          </a:p>
          <a:p>
            <a:r>
              <a:rPr lang="en-US" altLang="en-US"/>
              <a:t>READ!</a:t>
            </a:r>
          </a:p>
          <a:p>
            <a:endParaRPr lang="en-US" altLang="en-US"/>
          </a:p>
        </p:txBody>
      </p:sp>
    </p:spTree>
    <p:extLst>
      <p:ext uri="{BB962C8B-B14F-4D97-AF65-F5344CB8AC3E}">
        <p14:creationId xmlns:p14="http://schemas.microsoft.com/office/powerpoint/2010/main" val="347542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15EC9D2-82AB-0544-B155-A5A057BE4E50}"/>
              </a:ext>
            </a:extLst>
          </p:cNvPr>
          <p:cNvSpPr>
            <a:spLocks noGrp="1"/>
          </p:cNvSpPr>
          <p:nvPr>
            <p:ph type="title"/>
          </p:nvPr>
        </p:nvSpPr>
        <p:spPr/>
        <p:txBody>
          <a:bodyPr/>
          <a:lstStyle/>
          <a:p>
            <a:endParaRPr lang="en-US" altLang="en-US"/>
          </a:p>
        </p:txBody>
      </p:sp>
      <p:sp>
        <p:nvSpPr>
          <p:cNvPr id="48130" name="Content Placeholder 2">
            <a:extLst>
              <a:ext uri="{FF2B5EF4-FFF2-40B4-BE49-F238E27FC236}">
                <a16:creationId xmlns:a16="http://schemas.microsoft.com/office/drawing/2014/main" id="{2AF3BBAA-B64C-8441-8214-D260478A1C37}"/>
              </a:ext>
            </a:extLst>
          </p:cNvPr>
          <p:cNvSpPr>
            <a:spLocks noGrp="1"/>
          </p:cNvSpPr>
          <p:nvPr>
            <p:ph idx="1"/>
          </p:nvPr>
        </p:nvSpPr>
        <p:spPr/>
        <p:txBody>
          <a:bodyPr/>
          <a:lstStyle/>
          <a:p>
            <a:r>
              <a:rPr lang="en-US" altLang="en-US"/>
              <a:t>Back to RNA splicing.  Since introns are unique to eukaryotic genes and since much of the early work in transcription and translation was done in prokaryotes, the existence of introns was not even discovered until the 1970s</a:t>
            </a:r>
          </a:p>
        </p:txBody>
      </p:sp>
    </p:spTree>
    <p:extLst>
      <p:ext uri="{BB962C8B-B14F-4D97-AF65-F5344CB8AC3E}">
        <p14:creationId xmlns:p14="http://schemas.microsoft.com/office/powerpoint/2010/main" val="20725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B4ECA47-DA3A-C748-A3F6-4779D630674E}"/>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C7783ACF-103D-604D-BFE5-2952EB8A6C3B}"/>
              </a:ext>
            </a:extLst>
          </p:cNvPr>
          <p:cNvSpPr>
            <a:spLocks noGrp="1"/>
          </p:cNvSpPr>
          <p:nvPr>
            <p:ph idx="1"/>
          </p:nvPr>
        </p:nvSpPr>
        <p:spPr/>
        <p:txBody>
          <a:bodyPr>
            <a:normAutofit fontScale="92500"/>
          </a:bodyPr>
          <a:lstStyle/>
          <a:p>
            <a:r>
              <a:rPr lang="en-US" altLang="en-US"/>
              <a:t>In 1977, </a:t>
            </a:r>
            <a:r>
              <a:rPr lang="en-US" altLang="en-US" u="sng"/>
              <a:t>three</a:t>
            </a:r>
            <a:r>
              <a:rPr lang="en-US" altLang="en-US"/>
              <a:t> people, </a:t>
            </a:r>
            <a:r>
              <a:rPr lang="en-US" altLang="en-US" u="sng"/>
              <a:t>Susan Berget</a:t>
            </a:r>
            <a:r>
              <a:rPr lang="en-US" altLang="en-US"/>
              <a:t>, Phil Sharp, and Richard Roberts noticed that a virus, in a family called adenovirus, made longer RNA molecules that were eventually shortened.</a:t>
            </a:r>
          </a:p>
          <a:p>
            <a:endParaRPr lang="en-US" altLang="en-US"/>
          </a:p>
          <a:p>
            <a:r>
              <a:rPr lang="en-US" altLang="en-US"/>
              <a:t>Using hybridization techniques and electron microscopy, they compared the longer and shorter RNAs and the RNAs to the DNA that encoded them.</a:t>
            </a:r>
          </a:p>
        </p:txBody>
      </p:sp>
    </p:spTree>
    <p:extLst>
      <p:ext uri="{BB962C8B-B14F-4D97-AF65-F5344CB8AC3E}">
        <p14:creationId xmlns:p14="http://schemas.microsoft.com/office/powerpoint/2010/main" val="422145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322DD25-D28E-1844-A762-CE0FE26DEB07}"/>
              </a:ext>
            </a:extLst>
          </p:cNvPr>
          <p:cNvSpPr>
            <a:spLocks noGrp="1"/>
          </p:cNvSpPr>
          <p:nvPr>
            <p:ph type="title"/>
          </p:nvPr>
        </p:nvSpPr>
        <p:spPr/>
        <p:txBody>
          <a:bodyPr/>
          <a:lstStyle/>
          <a:p>
            <a:endParaRPr lang="en-US" altLang="en-US"/>
          </a:p>
        </p:txBody>
      </p:sp>
      <p:sp>
        <p:nvSpPr>
          <p:cNvPr id="50178" name="Content Placeholder 2">
            <a:extLst>
              <a:ext uri="{FF2B5EF4-FFF2-40B4-BE49-F238E27FC236}">
                <a16:creationId xmlns:a16="http://schemas.microsoft.com/office/drawing/2014/main" id="{9F3F8B9C-3B0C-F84B-BDB1-C5E18852E995}"/>
              </a:ext>
            </a:extLst>
          </p:cNvPr>
          <p:cNvSpPr>
            <a:spLocks noGrp="1"/>
          </p:cNvSpPr>
          <p:nvPr>
            <p:ph idx="1"/>
          </p:nvPr>
        </p:nvSpPr>
        <p:spPr/>
        <p:txBody>
          <a:bodyPr/>
          <a:lstStyle/>
          <a:p>
            <a:r>
              <a:rPr lang="en-US" altLang="en-US"/>
              <a:t>They noted that specific portions of the DNA sequence were missing in the RNA.</a:t>
            </a:r>
          </a:p>
          <a:p>
            <a:pPr lvl="1"/>
            <a:r>
              <a:rPr lang="en-US" altLang="en-US"/>
              <a:t>Sharp referred to this as “split genes”.  The genes were shown to be interrupted with non-amino acid coding, intervening sequences.</a:t>
            </a:r>
          </a:p>
          <a:p>
            <a:pPr lvl="1"/>
            <a:r>
              <a:rPr lang="en-US" altLang="en-US"/>
              <a:t>These were later termed</a:t>
            </a:r>
            <a:r>
              <a:rPr lang="en-US" altLang="en-US" b="1" i="1"/>
              <a:t> introns</a:t>
            </a:r>
            <a:r>
              <a:rPr lang="en-US" altLang="en-US"/>
              <a:t>.</a:t>
            </a:r>
          </a:p>
          <a:p>
            <a:pPr lvl="1"/>
            <a:endParaRPr lang="en-US" altLang="en-US"/>
          </a:p>
          <a:p>
            <a:pPr lvl="1"/>
            <a:endParaRPr lang="en-US" altLang="en-US"/>
          </a:p>
        </p:txBody>
      </p:sp>
    </p:spTree>
    <p:extLst>
      <p:ext uri="{BB962C8B-B14F-4D97-AF65-F5344CB8AC3E}">
        <p14:creationId xmlns:p14="http://schemas.microsoft.com/office/powerpoint/2010/main" val="248504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4931229"/>
          </a:xfrm>
        </p:spPr>
        <p:txBody>
          <a:bodyPr>
            <a:normAutofit/>
          </a:bodyPr>
          <a:lstStyle/>
          <a:p>
            <a:pPr marL="0" indent="0">
              <a:buNone/>
            </a:pPr>
            <a:endParaRPr lang="en-US" dirty="0"/>
          </a:p>
          <a:p>
            <a:pPr marL="0" indent="0">
              <a:buNone/>
            </a:pPr>
            <a:r>
              <a:rPr lang="en-US" dirty="0"/>
              <a:t>Handed out presentation assignment last week and asked you to read.  We will discuss today.</a:t>
            </a:r>
          </a:p>
          <a:p>
            <a:pPr marL="0" indent="0">
              <a:buNone/>
            </a:pPr>
            <a:endParaRPr lang="en-US" dirty="0"/>
          </a:p>
          <a:p>
            <a:pPr marL="0" indent="0">
              <a:buNone/>
            </a:pPr>
            <a:r>
              <a:rPr lang="en-US" b="1" dirty="0"/>
              <a:t>No lecture March 8th.  </a:t>
            </a:r>
            <a:r>
              <a:rPr lang="en-US" dirty="0"/>
              <a:t>This is the ND Academy of Science meeting in Grand Forks.</a:t>
            </a:r>
          </a:p>
          <a:p>
            <a:pPr marL="457200" lvl="1" indent="0">
              <a:buNone/>
            </a:pPr>
            <a:endParaRPr lang="en-US" dirty="0"/>
          </a:p>
          <a:p>
            <a:pPr marL="457200" lvl="1" indent="0">
              <a:buNone/>
            </a:pPr>
            <a:r>
              <a:rPr lang="en-US" dirty="0"/>
              <a:t>Will have exam 2 graded and left outside my office—Thursday by 3. </a:t>
            </a:r>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D89421C-D3D3-4E4A-A474-38F88A88333C}"/>
              </a:ext>
            </a:extLst>
          </p:cNvPr>
          <p:cNvSpPr>
            <a:spLocks noGrp="1"/>
          </p:cNvSpPr>
          <p:nvPr>
            <p:ph type="title"/>
          </p:nvPr>
        </p:nvSpPr>
        <p:spPr/>
        <p:txBody>
          <a:bodyPr/>
          <a:lstStyle/>
          <a:p>
            <a:endParaRPr lang="en-US" altLang="en-US"/>
          </a:p>
        </p:txBody>
      </p:sp>
      <p:pic>
        <p:nvPicPr>
          <p:cNvPr id="51202" name="Content Placeholder 3">
            <a:extLst>
              <a:ext uri="{FF2B5EF4-FFF2-40B4-BE49-F238E27FC236}">
                <a16:creationId xmlns:a16="http://schemas.microsoft.com/office/drawing/2014/main" id="{48BD2380-0873-BA47-8B2E-3E003C8725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637" r="-24637"/>
          <a:stretch>
            <a:fillRect/>
          </a:stretch>
        </p:blipFill>
        <p:spPr/>
      </p:pic>
      <p:sp>
        <p:nvSpPr>
          <p:cNvPr id="51203" name="TextBox 1">
            <a:extLst>
              <a:ext uri="{FF2B5EF4-FFF2-40B4-BE49-F238E27FC236}">
                <a16:creationId xmlns:a16="http://schemas.microsoft.com/office/drawing/2014/main" id="{97A91B69-80D1-5A43-8ADF-CF2460AAC779}"/>
              </a:ext>
            </a:extLst>
          </p:cNvPr>
          <p:cNvSpPr txBox="1">
            <a:spLocks noChangeArrowheads="1"/>
          </p:cNvSpPr>
          <p:nvPr/>
        </p:nvSpPr>
        <p:spPr bwMode="auto">
          <a:xfrm>
            <a:off x="4705350" y="4211638"/>
            <a:ext cx="3892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t>(from the cytoplasm)</a:t>
            </a:r>
          </a:p>
        </p:txBody>
      </p:sp>
    </p:spTree>
    <p:extLst>
      <p:ext uri="{BB962C8B-B14F-4D97-AF65-F5344CB8AC3E}">
        <p14:creationId xmlns:p14="http://schemas.microsoft.com/office/powerpoint/2010/main" val="3837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C57A351-6460-9F4C-BAE5-3EB274F3E802}"/>
              </a:ext>
            </a:extLst>
          </p:cNvPr>
          <p:cNvSpPr>
            <a:spLocks noGrp="1"/>
          </p:cNvSpPr>
          <p:nvPr>
            <p:ph type="title"/>
          </p:nvPr>
        </p:nvSpPr>
        <p:spPr/>
        <p:txBody>
          <a:bodyPr/>
          <a:lstStyle/>
          <a:p>
            <a:r>
              <a:rPr lang="en-US" altLang="en-US"/>
              <a:t>Splicing mechanism</a:t>
            </a:r>
          </a:p>
        </p:txBody>
      </p:sp>
      <p:sp>
        <p:nvSpPr>
          <p:cNvPr id="34818" name="Content Placeholder 2">
            <a:extLst>
              <a:ext uri="{FF2B5EF4-FFF2-40B4-BE49-F238E27FC236}">
                <a16:creationId xmlns:a16="http://schemas.microsoft.com/office/drawing/2014/main" id="{C03F2705-A91C-884E-8916-E700A79C8795}"/>
              </a:ext>
            </a:extLst>
          </p:cNvPr>
          <p:cNvSpPr>
            <a:spLocks noGrp="1"/>
          </p:cNvSpPr>
          <p:nvPr>
            <p:ph idx="1"/>
          </p:nvPr>
        </p:nvSpPr>
        <p:spPr/>
        <p:txBody>
          <a:bodyPr/>
          <a:lstStyle/>
          <a:p>
            <a:r>
              <a:rPr lang="en-US" altLang="en-US"/>
              <a:t>Although there are different types of introns based on the exact mechanism by which they are removed, we will focus first on introns that require a large protein/RNA complex for removal.</a:t>
            </a:r>
          </a:p>
          <a:p>
            <a:pPr lvl="1"/>
            <a:r>
              <a:rPr lang="en-US" altLang="en-US"/>
              <a:t>The complex is called the </a:t>
            </a:r>
            <a:r>
              <a:rPr lang="en-US" altLang="en-US" b="1" i="1"/>
              <a:t>spliceosome.</a:t>
            </a:r>
          </a:p>
        </p:txBody>
      </p:sp>
    </p:spTree>
    <p:extLst>
      <p:ext uri="{BB962C8B-B14F-4D97-AF65-F5344CB8AC3E}">
        <p14:creationId xmlns:p14="http://schemas.microsoft.com/office/powerpoint/2010/main" val="16125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1882DC9A-80EF-544F-9FEA-CDD896822C90}"/>
              </a:ext>
            </a:extLst>
          </p:cNvPr>
          <p:cNvSpPr>
            <a:spLocks noGrp="1"/>
          </p:cNvSpPr>
          <p:nvPr>
            <p:ph type="title"/>
          </p:nvPr>
        </p:nvSpPr>
        <p:spPr/>
        <p:txBody>
          <a:bodyPr/>
          <a:lstStyle/>
          <a:p>
            <a:endParaRPr lang="en-US" altLang="en-US"/>
          </a:p>
        </p:txBody>
      </p:sp>
      <p:sp>
        <p:nvSpPr>
          <p:cNvPr id="35842" name="Content Placeholder 2">
            <a:extLst>
              <a:ext uri="{FF2B5EF4-FFF2-40B4-BE49-F238E27FC236}">
                <a16:creationId xmlns:a16="http://schemas.microsoft.com/office/drawing/2014/main" id="{EBD8CFC1-DC42-A24F-851C-8CE4B36F3B02}"/>
              </a:ext>
            </a:extLst>
          </p:cNvPr>
          <p:cNvSpPr>
            <a:spLocks noGrp="1"/>
          </p:cNvSpPr>
          <p:nvPr>
            <p:ph idx="1"/>
          </p:nvPr>
        </p:nvSpPr>
        <p:spPr>
          <a:xfrm>
            <a:off x="457200" y="1600200"/>
            <a:ext cx="8229600" cy="5080000"/>
          </a:xfrm>
        </p:spPr>
        <p:txBody>
          <a:bodyPr>
            <a:normAutofit lnSpcReduction="10000"/>
          </a:bodyPr>
          <a:lstStyle/>
          <a:p>
            <a:r>
              <a:rPr lang="en-US" altLang="en-US"/>
              <a:t>Not surprising---the removal of introns also relies on </a:t>
            </a:r>
            <a:r>
              <a:rPr lang="en-US" altLang="en-US" b="1" i="1"/>
              <a:t>conserved</a:t>
            </a:r>
            <a:r>
              <a:rPr lang="en-US" altLang="en-US"/>
              <a:t>  nucleotide sequence.</a:t>
            </a:r>
          </a:p>
          <a:p>
            <a:pPr lvl="1"/>
            <a:r>
              <a:rPr lang="en-US" altLang="en-US"/>
              <a:t>Most mRNA introns have at their 5’ end, </a:t>
            </a:r>
            <a:r>
              <a:rPr lang="en-US" altLang="en-US">
                <a:solidFill>
                  <a:srgbClr val="FF0000"/>
                </a:solidFill>
              </a:rPr>
              <a:t>GU</a:t>
            </a:r>
            <a:r>
              <a:rPr lang="en-US" altLang="en-US"/>
              <a:t> (splice donor sequence), and at their 3’end, </a:t>
            </a:r>
            <a:r>
              <a:rPr lang="en-US" altLang="en-US">
                <a:solidFill>
                  <a:srgbClr val="FF0000"/>
                </a:solidFill>
              </a:rPr>
              <a:t>AG</a:t>
            </a:r>
            <a:r>
              <a:rPr lang="en-US" altLang="en-US"/>
              <a:t> (splice acceptor sequence)</a:t>
            </a:r>
          </a:p>
          <a:p>
            <a:pPr lvl="1"/>
            <a:r>
              <a:rPr lang="en-US" altLang="en-US"/>
              <a:t>Somewhere in the intron sequence, closer to the 3’ end is a conserved </a:t>
            </a:r>
            <a:r>
              <a:rPr lang="en-US" altLang="en-US">
                <a:solidFill>
                  <a:srgbClr val="FF0000"/>
                </a:solidFill>
              </a:rPr>
              <a:t>A</a:t>
            </a:r>
            <a:r>
              <a:rPr lang="en-US" altLang="en-US"/>
              <a:t> which will be utilized in the removal.  The A nucleotide is known as the branch point.</a:t>
            </a:r>
          </a:p>
          <a:p>
            <a:pPr lvl="1"/>
            <a:r>
              <a:rPr lang="en-US" altLang="en-US"/>
              <a:t>Other parts of introns are less conserved, but may have some consensus.</a:t>
            </a:r>
          </a:p>
          <a:p>
            <a:pPr lvl="1"/>
            <a:endParaRPr lang="en-US" altLang="en-US"/>
          </a:p>
        </p:txBody>
      </p:sp>
    </p:spTree>
    <p:extLst>
      <p:ext uri="{BB962C8B-B14F-4D97-AF65-F5344CB8AC3E}">
        <p14:creationId xmlns:p14="http://schemas.microsoft.com/office/powerpoint/2010/main" val="356159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CEE03854-B353-984D-9D49-2B071AB9BC4E}"/>
              </a:ext>
            </a:extLst>
          </p:cNvPr>
          <p:cNvSpPr>
            <a:spLocks noGrp="1"/>
          </p:cNvSpPr>
          <p:nvPr>
            <p:ph type="title"/>
          </p:nvPr>
        </p:nvSpPr>
        <p:spPr/>
        <p:txBody>
          <a:bodyPr/>
          <a:lstStyle/>
          <a:p>
            <a:endParaRPr lang="en-US" altLang="en-US"/>
          </a:p>
        </p:txBody>
      </p:sp>
      <p:pic>
        <p:nvPicPr>
          <p:cNvPr id="36866" name="Content Placeholder 3">
            <a:extLst>
              <a:ext uri="{FF2B5EF4-FFF2-40B4-BE49-F238E27FC236}">
                <a16:creationId xmlns:a16="http://schemas.microsoft.com/office/drawing/2014/main" id="{4F68A789-3DFE-D74C-959E-8B5E563422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1516" b="-31516"/>
          <a:stretch>
            <a:fillRect/>
          </a:stretch>
        </p:blipFill>
        <p:spPr/>
      </p:pic>
    </p:spTree>
    <p:extLst>
      <p:ext uri="{BB962C8B-B14F-4D97-AF65-F5344CB8AC3E}">
        <p14:creationId xmlns:p14="http://schemas.microsoft.com/office/powerpoint/2010/main" val="93742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3713FCF-E270-E948-A4F0-4ADEE04CD971}"/>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988DAEC6-9839-874B-9073-090DE8155E25}"/>
              </a:ext>
            </a:extLst>
          </p:cNvPr>
          <p:cNvSpPr>
            <a:spLocks noGrp="1"/>
          </p:cNvSpPr>
          <p:nvPr>
            <p:ph idx="1"/>
          </p:nvPr>
        </p:nvSpPr>
        <p:spPr/>
        <p:txBody>
          <a:bodyPr/>
          <a:lstStyle/>
          <a:p>
            <a:r>
              <a:rPr lang="en-US" altLang="en-US"/>
              <a:t>In a sense, this is a loose consensus.  DNA sequence can be analyzed to find introns in larger gene sequence.  </a:t>
            </a:r>
          </a:p>
        </p:txBody>
      </p:sp>
    </p:spTree>
    <p:extLst>
      <p:ext uri="{BB962C8B-B14F-4D97-AF65-F5344CB8AC3E}">
        <p14:creationId xmlns:p14="http://schemas.microsoft.com/office/powerpoint/2010/main" val="1502238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DFD8E682-BBBA-DE43-B642-26D335E95F72}"/>
              </a:ext>
            </a:extLst>
          </p:cNvPr>
          <p:cNvSpPr>
            <a:spLocks noGrp="1"/>
          </p:cNvSpPr>
          <p:nvPr>
            <p:ph type="title"/>
          </p:nvPr>
        </p:nvSpPr>
        <p:spPr/>
        <p:txBody>
          <a:bodyPr/>
          <a:lstStyle/>
          <a:p>
            <a:r>
              <a:rPr lang="en-US" altLang="en-US"/>
              <a:t>Components of the spliceosome</a:t>
            </a:r>
          </a:p>
        </p:txBody>
      </p:sp>
      <p:sp>
        <p:nvSpPr>
          <p:cNvPr id="38914" name="Content Placeholder 2">
            <a:extLst>
              <a:ext uri="{FF2B5EF4-FFF2-40B4-BE49-F238E27FC236}">
                <a16:creationId xmlns:a16="http://schemas.microsoft.com/office/drawing/2014/main" id="{1876629D-3A1B-2843-BFB0-EE4D3C05721A}"/>
              </a:ext>
            </a:extLst>
          </p:cNvPr>
          <p:cNvSpPr>
            <a:spLocks noGrp="1"/>
          </p:cNvSpPr>
          <p:nvPr>
            <p:ph idx="1"/>
          </p:nvPr>
        </p:nvSpPr>
        <p:spPr/>
        <p:txBody>
          <a:bodyPr/>
          <a:lstStyle/>
          <a:p>
            <a:r>
              <a:rPr lang="en-US" altLang="en-US" dirty="0"/>
              <a:t>Small RNAs, found only in the nucleus, play an essential role in splicing.  These “small nuclear RNAs—snRNAs, interact with small nuclear proteins to form small nuclear </a:t>
            </a:r>
            <a:r>
              <a:rPr lang="en-US" altLang="en-US" dirty="0" err="1"/>
              <a:t>ribonucleoprotiens</a:t>
            </a:r>
            <a:r>
              <a:rPr lang="en-US" altLang="en-US" dirty="0"/>
              <a:t> (snRNPs or </a:t>
            </a:r>
            <a:r>
              <a:rPr lang="en-US" altLang="en-US" dirty="0" err="1"/>
              <a:t>snurps</a:t>
            </a:r>
            <a:r>
              <a:rPr lang="en-US" altLang="en-US" dirty="0"/>
              <a:t>).</a:t>
            </a:r>
          </a:p>
          <a:p>
            <a:endParaRPr lang="en-US" altLang="en-US" dirty="0"/>
          </a:p>
          <a:p>
            <a:r>
              <a:rPr lang="en-US" altLang="en-US" dirty="0"/>
              <a:t>The snRNAs are rich in U and have been named “U1, U2, U3, U4, U5, and U6”</a:t>
            </a:r>
          </a:p>
        </p:txBody>
      </p:sp>
    </p:spTree>
    <p:extLst>
      <p:ext uri="{BB962C8B-B14F-4D97-AF65-F5344CB8AC3E}">
        <p14:creationId xmlns:p14="http://schemas.microsoft.com/office/powerpoint/2010/main" val="722128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0F7778-3C07-F64A-A50F-1FE9688577D7}"/>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D59A3980-6899-8346-A093-A3B74C7855BE}"/>
              </a:ext>
            </a:extLst>
          </p:cNvPr>
          <p:cNvSpPr>
            <a:spLocks noGrp="1"/>
          </p:cNvSpPr>
          <p:nvPr>
            <p:ph idx="1"/>
          </p:nvPr>
        </p:nvSpPr>
        <p:spPr/>
        <p:txBody>
          <a:bodyPr>
            <a:normAutofit fontScale="92500" lnSpcReduction="10000"/>
          </a:bodyPr>
          <a:lstStyle/>
          <a:p>
            <a:r>
              <a:rPr lang="en-US" altLang="en-US" dirty="0"/>
              <a:t>Different “U” snRNAs bind to different parts of the intron (by complementary base-pairing) and facilitate interactions of snRNAs and protein components of the spliceosome.  The branchpoint A becomes joined to the donor site, forming a loop.</a:t>
            </a:r>
          </a:p>
          <a:p>
            <a:endParaRPr lang="en-US" altLang="en-US" dirty="0"/>
          </a:p>
          <a:p>
            <a:r>
              <a:rPr lang="en-US" altLang="en-US" dirty="0"/>
              <a:t>Since the loop forms with nucleotides in the middle of the intron the 3’ end of the intron extends like a tail.</a:t>
            </a:r>
          </a:p>
          <a:p>
            <a:endParaRPr lang="en-US" altLang="en-US" dirty="0"/>
          </a:p>
        </p:txBody>
      </p:sp>
    </p:spTree>
    <p:extLst>
      <p:ext uri="{BB962C8B-B14F-4D97-AF65-F5344CB8AC3E}">
        <p14:creationId xmlns:p14="http://schemas.microsoft.com/office/powerpoint/2010/main" val="393552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ED33C76-AB09-DD4C-90BB-E99DCAB8E7AD}"/>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21DA581D-B12B-FB45-85EC-B637CE8D00B6}"/>
              </a:ext>
            </a:extLst>
          </p:cNvPr>
          <p:cNvSpPr>
            <a:spLocks noGrp="1"/>
          </p:cNvSpPr>
          <p:nvPr>
            <p:ph idx="1"/>
          </p:nvPr>
        </p:nvSpPr>
        <p:spPr/>
        <p:txBody>
          <a:bodyPr/>
          <a:lstStyle/>
          <a:p>
            <a:r>
              <a:rPr lang="en-US" altLang="en-US"/>
              <a:t>Eventually there is a cleavage of the 3’ acceptor site which simultaneously releases the loop of intron and joins the nucleotides on either side of the intron.</a:t>
            </a:r>
          </a:p>
          <a:p>
            <a:endParaRPr lang="en-US" altLang="en-US"/>
          </a:p>
          <a:p>
            <a:r>
              <a:rPr lang="en-US" altLang="en-US"/>
              <a:t>The released intron resembles a lariat.</a:t>
            </a:r>
          </a:p>
          <a:p>
            <a:endParaRPr lang="en-US" altLang="en-US"/>
          </a:p>
          <a:p>
            <a:r>
              <a:rPr lang="en-US" altLang="en-US"/>
              <a:t>STUDY this in detail!</a:t>
            </a:r>
          </a:p>
          <a:p>
            <a:endParaRPr lang="en-US" altLang="en-US"/>
          </a:p>
        </p:txBody>
      </p:sp>
    </p:spTree>
    <p:extLst>
      <p:ext uri="{BB962C8B-B14F-4D97-AF65-F5344CB8AC3E}">
        <p14:creationId xmlns:p14="http://schemas.microsoft.com/office/powerpoint/2010/main" val="354082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7">
            <a:extLst>
              <a:ext uri="{FF2B5EF4-FFF2-40B4-BE49-F238E27FC236}">
                <a16:creationId xmlns:a16="http://schemas.microsoft.com/office/drawing/2014/main" id="{64C7E9AD-5FA6-264B-AF0B-0097ECB7AB95}"/>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Figure 13.14</a:t>
            </a:r>
          </a:p>
        </p:txBody>
      </p:sp>
      <p:pic>
        <p:nvPicPr>
          <p:cNvPr id="41986" name="Picture 8" descr="14_14Figure-L.jpg                                              000B3C7BServDisk_03                    BC177178:">
            <a:extLst>
              <a:ext uri="{FF2B5EF4-FFF2-40B4-BE49-F238E27FC236}">
                <a16:creationId xmlns:a16="http://schemas.microsoft.com/office/drawing/2014/main" id="{3584BA46-CD91-7C42-B5D3-0310F5859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057525" y="223838"/>
            <a:ext cx="3027363"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293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4ECD6E4B-72CF-9F41-8DB1-08167952A66C}"/>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A9B101D-CB48-B14A-BE4F-2CE354860090}"/>
              </a:ext>
            </a:extLst>
          </p:cNvPr>
          <p:cNvSpPr>
            <a:spLocks noGrp="1"/>
          </p:cNvSpPr>
          <p:nvPr>
            <p:ph idx="1"/>
          </p:nvPr>
        </p:nvSpPr>
        <p:spPr/>
        <p:txBody>
          <a:bodyPr/>
          <a:lstStyle/>
          <a:p>
            <a:pPr>
              <a:buFont typeface="Arial" charset="0"/>
              <a:buChar char="•"/>
              <a:defRPr/>
            </a:pPr>
            <a:r>
              <a:rPr lang="en-US" dirty="0"/>
              <a:t>Watch animation.</a:t>
            </a:r>
          </a:p>
          <a:p>
            <a:pPr>
              <a:buFont typeface="Arial" charset="0"/>
              <a:buChar char="•"/>
              <a:defRPr/>
            </a:pPr>
            <a:r>
              <a:rPr lang="en-US" dirty="0">
                <a:hlinkClick r:id="rId2"/>
              </a:rPr>
              <a:t>http://www.dnalc.org/view/16938-3D-Animation-of-RNA-Splicing.html</a:t>
            </a:r>
            <a:endParaRPr lang="en-US" dirty="0"/>
          </a:p>
          <a:p>
            <a:pPr>
              <a:buFont typeface="Arial" charset="0"/>
              <a:buChar char="•"/>
              <a:defRPr/>
            </a:pP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81565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normAutofit/>
          </a:bodyPr>
          <a:lstStyle/>
          <a:p>
            <a:pPr marL="0" indent="0">
              <a:buNone/>
            </a:pPr>
            <a:r>
              <a:rPr lang="en-US" dirty="0"/>
              <a:t>How proteins bind to DNA.  So far we have discussed quite a few DNA binding proteins.</a:t>
            </a:r>
          </a:p>
          <a:p>
            <a:pPr marL="0" indent="0">
              <a:buNone/>
            </a:pPr>
            <a:r>
              <a:rPr lang="en-US" dirty="0"/>
              <a:t>We have named several eukaryotic transcription factors…</a:t>
            </a:r>
          </a:p>
          <a:p>
            <a:pPr marL="0" indent="0">
              <a:buNone/>
            </a:pPr>
            <a:r>
              <a:rPr lang="en-US" dirty="0"/>
              <a:t>	Eukaryotic DNA-binding motifs (common protein shape patters in different proteins that allow binding to DNA).</a:t>
            </a:r>
          </a:p>
        </p:txBody>
      </p:sp>
    </p:spTree>
    <p:extLst>
      <p:ext uri="{BB962C8B-B14F-4D97-AF65-F5344CB8AC3E}">
        <p14:creationId xmlns:p14="http://schemas.microsoft.com/office/powerpoint/2010/main" val="43178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B86FF43-0589-8048-BA62-B951CEAC53FC}"/>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B1043BFA-E1ED-4C40-932A-991898D35C57}"/>
              </a:ext>
            </a:extLst>
          </p:cNvPr>
          <p:cNvSpPr>
            <a:spLocks noGrp="1"/>
          </p:cNvSpPr>
          <p:nvPr>
            <p:ph idx="1"/>
          </p:nvPr>
        </p:nvSpPr>
        <p:spPr/>
        <p:txBody>
          <a:bodyPr/>
          <a:lstStyle/>
          <a:p>
            <a:r>
              <a:rPr lang="en-US" altLang="en-US"/>
              <a:t>Interestingly, some introns, such as those found in rRNA in eukaryotes undergo splicing without any protein enzymes.  All the enzymatic activity comes from the RNA (intron) itself.</a:t>
            </a:r>
          </a:p>
          <a:p>
            <a:endParaRPr lang="en-US" altLang="en-US"/>
          </a:p>
          <a:p>
            <a:r>
              <a:rPr lang="en-US" altLang="en-US"/>
              <a:t>As such, these introns, known as Group 1 introns, undergo </a:t>
            </a:r>
            <a:r>
              <a:rPr lang="en-US" altLang="en-US" b="1" i="1"/>
              <a:t>self-splicing</a:t>
            </a:r>
            <a:r>
              <a:rPr lang="en-US" altLang="en-US"/>
              <a:t>.</a:t>
            </a:r>
          </a:p>
        </p:txBody>
      </p:sp>
    </p:spTree>
    <p:extLst>
      <p:ext uri="{BB962C8B-B14F-4D97-AF65-F5344CB8AC3E}">
        <p14:creationId xmlns:p14="http://schemas.microsoft.com/office/powerpoint/2010/main" val="90884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7">
            <a:extLst>
              <a:ext uri="{FF2B5EF4-FFF2-40B4-BE49-F238E27FC236}">
                <a16:creationId xmlns:a16="http://schemas.microsoft.com/office/drawing/2014/main" id="{EF597A2E-A048-DB40-B44D-8DA51A82F8AA}"/>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Figure 14.13</a:t>
            </a:r>
          </a:p>
        </p:txBody>
      </p:sp>
      <p:pic>
        <p:nvPicPr>
          <p:cNvPr id="46082" name="Picture 8" descr="14_13Figure0-L.jpg                                             000B3C7BServDisk_03                    BC177178:">
            <a:extLst>
              <a:ext uri="{FF2B5EF4-FFF2-40B4-BE49-F238E27FC236}">
                <a16:creationId xmlns:a16="http://schemas.microsoft.com/office/drawing/2014/main" id="{3EA11D7A-E052-FF40-9320-EB369BB91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2790825" y="223838"/>
            <a:ext cx="3562350" cy="61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646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27C6716-A8E3-9341-89F8-648B4C3728B5}"/>
              </a:ext>
            </a:extLst>
          </p:cNvPr>
          <p:cNvSpPr>
            <a:spLocks noGrp="1"/>
          </p:cNvSpPr>
          <p:nvPr>
            <p:ph type="title"/>
          </p:nvPr>
        </p:nvSpPr>
        <p:spPr/>
        <p:txBody>
          <a:bodyPr/>
          <a:lstStyle/>
          <a:p>
            <a:endParaRPr lang="en-US" altLang="en-US"/>
          </a:p>
        </p:txBody>
      </p:sp>
      <p:sp>
        <p:nvSpPr>
          <p:cNvPr id="54274" name="Content Placeholder 2">
            <a:extLst>
              <a:ext uri="{FF2B5EF4-FFF2-40B4-BE49-F238E27FC236}">
                <a16:creationId xmlns:a16="http://schemas.microsoft.com/office/drawing/2014/main" id="{649AF6F5-8FDB-9B4D-AA2F-810573CE258F}"/>
              </a:ext>
            </a:extLst>
          </p:cNvPr>
          <p:cNvSpPr>
            <a:spLocks noGrp="1"/>
          </p:cNvSpPr>
          <p:nvPr>
            <p:ph idx="1"/>
          </p:nvPr>
        </p:nvSpPr>
        <p:spPr/>
        <p:txBody>
          <a:bodyPr/>
          <a:lstStyle/>
          <a:p>
            <a:pPr>
              <a:buFont typeface="Arial" charset="0"/>
              <a:buChar char="•"/>
              <a:defRPr/>
            </a:pPr>
            <a:r>
              <a:rPr lang="en-US" dirty="0">
                <a:ea typeface="MS PGothic" charset="0"/>
              </a:rPr>
              <a:t>Thomas </a:t>
            </a:r>
            <a:r>
              <a:rPr lang="en-US" dirty="0" err="1">
                <a:ea typeface="MS PGothic" charset="0"/>
              </a:rPr>
              <a:t>Cech</a:t>
            </a:r>
            <a:r>
              <a:rPr lang="en-US" dirty="0">
                <a:ea typeface="MS PGothic" charset="0"/>
              </a:rPr>
              <a:t> made this discovery using a protozoan called </a:t>
            </a:r>
            <a:r>
              <a:rPr lang="en-US" i="1" dirty="0" err="1">
                <a:ea typeface="MS PGothic" charset="0"/>
              </a:rPr>
              <a:t>Tetrahymena</a:t>
            </a:r>
            <a:r>
              <a:rPr lang="en-US" dirty="0">
                <a:ea typeface="MS PGothic" charset="0"/>
              </a:rPr>
              <a:t>.  Self-splicing </a:t>
            </a:r>
            <a:r>
              <a:rPr lang="en-US" dirty="0" err="1">
                <a:ea typeface="MS PGothic" charset="0"/>
              </a:rPr>
              <a:t>rRNAs</a:t>
            </a:r>
            <a:r>
              <a:rPr lang="en-US" dirty="0">
                <a:ea typeface="MS PGothic" charset="0"/>
              </a:rPr>
              <a:t> have been seen in other protozoans as well.</a:t>
            </a:r>
          </a:p>
          <a:p>
            <a:pPr>
              <a:buFont typeface="Arial" charset="0"/>
              <a:buChar char="•"/>
              <a:defRPr/>
            </a:pPr>
            <a:endParaRPr lang="en-US" dirty="0">
              <a:ea typeface="MS PGothic" charset="0"/>
            </a:endParaRPr>
          </a:p>
          <a:p>
            <a:pPr>
              <a:buFont typeface="Arial" charset="0"/>
              <a:buChar char="•"/>
              <a:defRPr/>
            </a:pPr>
            <a:r>
              <a:rPr lang="en-US" dirty="0">
                <a:ea typeface="MS PGothic" charset="0"/>
              </a:rPr>
              <a:t>He was awarded a Nobel prize</a:t>
            </a:r>
          </a:p>
          <a:p>
            <a:pPr marL="0" indent="0">
              <a:buFont typeface="Arial" charset="0"/>
              <a:buNone/>
              <a:defRPr/>
            </a:pPr>
            <a:r>
              <a:rPr lang="en-US" dirty="0">
                <a:ea typeface="MS PGothic" charset="0"/>
              </a:rPr>
              <a:t> in 1989.</a:t>
            </a:r>
          </a:p>
        </p:txBody>
      </p:sp>
      <p:pic>
        <p:nvPicPr>
          <p:cNvPr id="48131" name="Picture 1">
            <a:extLst>
              <a:ext uri="{FF2B5EF4-FFF2-40B4-BE49-F238E27FC236}">
                <a16:creationId xmlns:a16="http://schemas.microsoft.com/office/drawing/2014/main" id="{60B1B7F2-531E-8E4F-A34D-F348F84C18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3424238"/>
            <a:ext cx="2390775"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D54C304-9B7A-C14B-A2D9-81B635F2581F}"/>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B10928B6-4547-0347-86A1-A0AE11706BD1}"/>
              </a:ext>
            </a:extLst>
          </p:cNvPr>
          <p:cNvSpPr>
            <a:spLocks noGrp="1"/>
          </p:cNvSpPr>
          <p:nvPr>
            <p:ph idx="1"/>
          </p:nvPr>
        </p:nvSpPr>
        <p:spPr>
          <a:xfrm>
            <a:off x="209550" y="1660525"/>
            <a:ext cx="8404225" cy="4845050"/>
          </a:xfrm>
        </p:spPr>
        <p:txBody>
          <a:bodyPr>
            <a:normAutofit lnSpcReduction="10000"/>
          </a:bodyPr>
          <a:lstStyle/>
          <a:p>
            <a:r>
              <a:rPr lang="en-US" altLang="en-US" dirty="0"/>
              <a:t>Up until that point in time, no one had ever attributed catalytic/enzymatic activity to RNA.</a:t>
            </a:r>
          </a:p>
          <a:p>
            <a:r>
              <a:rPr lang="en-US" altLang="en-US" dirty="0"/>
              <a:t>Dogma said, “all enzymes are proteins”.</a:t>
            </a:r>
          </a:p>
          <a:p>
            <a:endParaRPr lang="en-US" altLang="en-US" dirty="0"/>
          </a:p>
          <a:p>
            <a:r>
              <a:rPr lang="en-US" altLang="en-US" dirty="0"/>
              <a:t>At this point, a new type of RNA-only enzyme was discovered.  Catalytic RNA became known as </a:t>
            </a:r>
            <a:r>
              <a:rPr lang="en-US" altLang="en-US" b="1" i="1" dirty="0"/>
              <a:t>ribozymes</a:t>
            </a:r>
            <a:r>
              <a:rPr lang="en-US" altLang="en-US" dirty="0"/>
              <a:t>.</a:t>
            </a:r>
          </a:p>
          <a:p>
            <a:r>
              <a:rPr lang="en-US" altLang="en-US" dirty="0"/>
              <a:t>Now we know lots of examples of enzymatic activity of RNA.</a:t>
            </a:r>
          </a:p>
        </p:txBody>
      </p:sp>
    </p:spTree>
    <p:extLst>
      <p:ext uri="{BB962C8B-B14F-4D97-AF65-F5344CB8AC3E}">
        <p14:creationId xmlns:p14="http://schemas.microsoft.com/office/powerpoint/2010/main" val="3816469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F3EE353-AE7D-F54A-BA53-C24BF49E59D9}"/>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1D6C048-1031-0F42-BC4D-ECE13E450D74}"/>
              </a:ext>
            </a:extLst>
          </p:cNvPr>
          <p:cNvSpPr>
            <a:spLocks noGrp="1"/>
          </p:cNvSpPr>
          <p:nvPr>
            <p:ph idx="1"/>
          </p:nvPr>
        </p:nvSpPr>
        <p:spPr/>
        <p:txBody>
          <a:bodyPr>
            <a:normAutofit fontScale="92500" lnSpcReduction="20000"/>
          </a:bodyPr>
          <a:lstStyle/>
          <a:p>
            <a:pPr>
              <a:buFont typeface="Arial" charset="0"/>
              <a:buChar char="•"/>
              <a:defRPr/>
            </a:pPr>
            <a:r>
              <a:rPr lang="en-US" dirty="0"/>
              <a:t>A similar process goes on in the mRNA and </a:t>
            </a:r>
            <a:r>
              <a:rPr lang="en-US" dirty="0" err="1"/>
              <a:t>tRNA</a:t>
            </a:r>
            <a:r>
              <a:rPr lang="en-US" dirty="0"/>
              <a:t> transcribed from DNA in mitochondria and chloroplasts!</a:t>
            </a:r>
          </a:p>
          <a:p>
            <a:pPr>
              <a:buFont typeface="Arial" charset="0"/>
              <a:buChar char="•"/>
              <a:defRPr/>
            </a:pPr>
            <a:endParaRPr lang="en-US" dirty="0"/>
          </a:p>
          <a:p>
            <a:pPr marL="0" indent="0">
              <a:buFont typeface="Arial" charset="0"/>
              <a:buNone/>
              <a:defRPr/>
            </a:pPr>
            <a:r>
              <a:rPr lang="en-US" dirty="0"/>
              <a:t>Amazing!  The discover of catalytic RNA supports the notion that RNA was likely the first type of biomolecule in living cells.  Why?</a:t>
            </a:r>
          </a:p>
          <a:p>
            <a:pPr marL="0" indent="0">
              <a:buFont typeface="Arial" charset="0"/>
              <a:buNone/>
              <a:defRPr/>
            </a:pPr>
            <a:endParaRPr lang="en-US" dirty="0"/>
          </a:p>
          <a:p>
            <a:pPr marL="0" indent="0">
              <a:buFont typeface="Arial" charset="0"/>
              <a:buNone/>
              <a:defRPr/>
            </a:pPr>
            <a:r>
              <a:rPr lang="en-US" dirty="0"/>
              <a:t>Based on shapes that RNA can assume, is this reasonable?</a:t>
            </a:r>
          </a:p>
          <a:p>
            <a:pPr>
              <a:buFont typeface="Arial" charset="0"/>
              <a:buChar char="•"/>
              <a:defRPr/>
            </a:pPr>
            <a:endParaRPr lang="en-US" dirty="0"/>
          </a:p>
          <a:p>
            <a:pPr>
              <a:buFont typeface="Arial" charset="0"/>
              <a:buChar char="•"/>
              <a:defRPr/>
            </a:pPr>
            <a:endParaRPr lang="en-US" dirty="0"/>
          </a:p>
        </p:txBody>
      </p:sp>
    </p:spTree>
    <p:extLst>
      <p:ext uri="{BB962C8B-B14F-4D97-AF65-F5344CB8AC3E}">
        <p14:creationId xmlns:p14="http://schemas.microsoft.com/office/powerpoint/2010/main" val="1059048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8F7F1A5-5D55-0543-B52F-C9FAB42B5739}"/>
              </a:ext>
            </a:extLst>
          </p:cNvPr>
          <p:cNvSpPr>
            <a:spLocks noGrp="1"/>
          </p:cNvSpPr>
          <p:nvPr>
            <p:ph type="title"/>
          </p:nvPr>
        </p:nvSpPr>
        <p:spPr/>
        <p:txBody>
          <a:bodyPr/>
          <a:lstStyle/>
          <a:p>
            <a:endParaRPr lang="en-US" altLang="en-US"/>
          </a:p>
        </p:txBody>
      </p:sp>
      <p:sp>
        <p:nvSpPr>
          <p:cNvPr id="51202" name="Content Placeholder 2">
            <a:extLst>
              <a:ext uri="{FF2B5EF4-FFF2-40B4-BE49-F238E27FC236}">
                <a16:creationId xmlns:a16="http://schemas.microsoft.com/office/drawing/2014/main" id="{AC9537F4-CA1F-2B47-953F-DEE0871602DA}"/>
              </a:ext>
            </a:extLst>
          </p:cNvPr>
          <p:cNvSpPr>
            <a:spLocks noGrp="1"/>
          </p:cNvSpPr>
          <p:nvPr>
            <p:ph idx="1"/>
          </p:nvPr>
        </p:nvSpPr>
        <p:spPr/>
        <p:txBody>
          <a:bodyPr/>
          <a:lstStyle/>
          <a:p>
            <a:r>
              <a:rPr lang="en-US" altLang="en-US"/>
              <a:t>Recognizing RNA as a more versatile molecule, also helps us understand that the non-protein coding DNA in our cells is likely not really “junk DNA”. </a:t>
            </a:r>
          </a:p>
          <a:p>
            <a:endParaRPr lang="en-US" altLang="en-US"/>
          </a:p>
          <a:p>
            <a:r>
              <a:rPr lang="en-US" altLang="en-US"/>
              <a:t>Explain!</a:t>
            </a:r>
          </a:p>
        </p:txBody>
      </p:sp>
    </p:spTree>
    <p:extLst>
      <p:ext uri="{BB962C8B-B14F-4D97-AF65-F5344CB8AC3E}">
        <p14:creationId xmlns:p14="http://schemas.microsoft.com/office/powerpoint/2010/main" val="1628143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BEB9259-A5E2-7840-95FE-4164BEA7DF8A}"/>
              </a:ext>
            </a:extLst>
          </p:cNvPr>
          <p:cNvSpPr>
            <a:spLocks noGrp="1"/>
          </p:cNvSpPr>
          <p:nvPr>
            <p:ph type="title"/>
          </p:nvPr>
        </p:nvSpPr>
        <p:spPr/>
        <p:txBody>
          <a:bodyPr/>
          <a:lstStyle/>
          <a:p>
            <a:r>
              <a:rPr lang="en-US" altLang="en-US"/>
              <a:t>Alternative splicing</a:t>
            </a:r>
          </a:p>
        </p:txBody>
      </p:sp>
      <p:sp>
        <p:nvSpPr>
          <p:cNvPr id="3" name="Content Placeholder 2">
            <a:extLst>
              <a:ext uri="{FF2B5EF4-FFF2-40B4-BE49-F238E27FC236}">
                <a16:creationId xmlns:a16="http://schemas.microsoft.com/office/drawing/2014/main" id="{727671E1-F1C5-4144-A75F-75EA086BAFFF}"/>
              </a:ext>
            </a:extLst>
          </p:cNvPr>
          <p:cNvSpPr>
            <a:spLocks noGrp="1"/>
          </p:cNvSpPr>
          <p:nvPr>
            <p:ph idx="1"/>
          </p:nvPr>
        </p:nvSpPr>
        <p:spPr/>
        <p:txBody>
          <a:bodyPr/>
          <a:lstStyle/>
          <a:p>
            <a:pPr>
              <a:buFont typeface="Arial" charset="0"/>
              <a:buChar char="•"/>
              <a:defRPr/>
            </a:pPr>
            <a:r>
              <a:rPr lang="en-US" dirty="0"/>
              <a:t>Some mRNAs can be spliced in more than one way. Different exons are spliced together, creating different coding sequences for a protein. </a:t>
            </a:r>
          </a:p>
          <a:p>
            <a:pPr marL="0" indent="0">
              <a:buFont typeface="Arial" charset="0"/>
              <a:buNone/>
              <a:defRPr/>
            </a:pPr>
            <a:r>
              <a:rPr lang="en-US" dirty="0"/>
              <a:t> </a:t>
            </a:r>
          </a:p>
        </p:txBody>
      </p:sp>
      <p:pic>
        <p:nvPicPr>
          <p:cNvPr id="52227" name="Picture 3">
            <a:extLst>
              <a:ext uri="{FF2B5EF4-FFF2-40B4-BE49-F238E27FC236}">
                <a16:creationId xmlns:a16="http://schemas.microsoft.com/office/drawing/2014/main" id="{8A65D52D-1697-3247-909B-A555A05CA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3963" y="3430588"/>
            <a:ext cx="5630862"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122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28D46841-C12A-2140-AC32-18FAE7593C2E}"/>
              </a:ext>
            </a:extLst>
          </p:cNvPr>
          <p:cNvSpPr>
            <a:spLocks noGrp="1"/>
          </p:cNvSpPr>
          <p:nvPr>
            <p:ph type="title"/>
          </p:nvPr>
        </p:nvSpPr>
        <p:spPr/>
        <p:txBody>
          <a:bodyPr>
            <a:normAutofit fontScale="90000"/>
          </a:bodyPr>
          <a:lstStyle/>
          <a:p>
            <a:r>
              <a:rPr lang="en-US" altLang="en-US"/>
              <a:t>Making more than one protein from a gene</a:t>
            </a:r>
          </a:p>
        </p:txBody>
      </p:sp>
      <p:pic>
        <p:nvPicPr>
          <p:cNvPr id="53250" name="Content Placeholder 3">
            <a:extLst>
              <a:ext uri="{FF2B5EF4-FFF2-40B4-BE49-F238E27FC236}">
                <a16:creationId xmlns:a16="http://schemas.microsoft.com/office/drawing/2014/main" id="{99BCAAAE-F0A7-034D-9D79-C49BFDC95A8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4940" r="-14940"/>
          <a:stretch>
            <a:fillRect/>
          </a:stretch>
        </p:blipFill>
        <p:spPr/>
      </p:pic>
    </p:spTree>
    <p:extLst>
      <p:ext uri="{BB962C8B-B14F-4D97-AF65-F5344CB8AC3E}">
        <p14:creationId xmlns:p14="http://schemas.microsoft.com/office/powerpoint/2010/main" val="2560105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5622D982-311E-4549-8C5C-465F9F082230}"/>
              </a:ext>
            </a:extLst>
          </p:cNvPr>
          <p:cNvSpPr>
            <a:spLocks noGrp="1"/>
          </p:cNvSpPr>
          <p:nvPr>
            <p:ph type="title"/>
          </p:nvPr>
        </p:nvSpPr>
        <p:spPr/>
        <p:txBody>
          <a:bodyPr/>
          <a:lstStyle/>
          <a:p>
            <a:endParaRPr lang="en-US" altLang="en-US"/>
          </a:p>
        </p:txBody>
      </p:sp>
      <p:sp>
        <p:nvSpPr>
          <p:cNvPr id="30722" name="Content Placeholder 2">
            <a:extLst>
              <a:ext uri="{FF2B5EF4-FFF2-40B4-BE49-F238E27FC236}">
                <a16:creationId xmlns:a16="http://schemas.microsoft.com/office/drawing/2014/main" id="{1C4B368B-FF32-9841-A0D7-68A99DE3C604}"/>
              </a:ext>
            </a:extLst>
          </p:cNvPr>
          <p:cNvSpPr>
            <a:spLocks noGrp="1"/>
          </p:cNvSpPr>
          <p:nvPr>
            <p:ph idx="1"/>
          </p:nvPr>
        </p:nvSpPr>
        <p:spPr/>
        <p:txBody>
          <a:bodyPr/>
          <a:lstStyle/>
          <a:p>
            <a:pPr marL="0" indent="0">
              <a:buFont typeface="Arial" charset="0"/>
              <a:buNone/>
              <a:defRPr/>
            </a:pPr>
            <a:r>
              <a:rPr lang="en-US" dirty="0">
                <a:ea typeface="MS PGothic" charset="0"/>
                <a:hlinkClick r:id="rId2"/>
              </a:rPr>
              <a:t>http://www.youtube.com/watch?v=p2uC5j0hK0A</a:t>
            </a:r>
            <a:endParaRPr lang="en-US" dirty="0">
              <a:ea typeface="MS PGothic" charset="0"/>
            </a:endParaRPr>
          </a:p>
          <a:p>
            <a:pPr>
              <a:buFont typeface="Arial" charset="0"/>
              <a:buChar char="•"/>
              <a:defRPr/>
            </a:pPr>
            <a:endParaRPr lang="en-US" dirty="0">
              <a:ea typeface="MS PGothic" charset="0"/>
            </a:endParaRPr>
          </a:p>
          <a:p>
            <a:pPr>
              <a:buFont typeface="Arial" charset="0"/>
              <a:buChar char="•"/>
              <a:defRPr/>
            </a:pPr>
            <a:r>
              <a:rPr lang="en-US" dirty="0">
                <a:ea typeface="MS PGothic" charset="0"/>
              </a:rPr>
              <a:t>Alternative  splicing, again, partially explains how, what appears to be a rather low number of protein coding genes in the human genome, may encode many more proteins than we first estimated. Explain! </a:t>
            </a:r>
          </a:p>
          <a:p>
            <a:pPr>
              <a:buFont typeface="Arial" charset="0"/>
              <a:buChar char="•"/>
              <a:defRPr/>
            </a:pPr>
            <a:endParaRPr lang="en-US" dirty="0">
              <a:ea typeface="MS PGothic" charset="0"/>
            </a:endParaRPr>
          </a:p>
          <a:p>
            <a:pPr>
              <a:buFont typeface="Arial" charset="0"/>
              <a:buChar char="•"/>
              <a:defRPr/>
            </a:pPr>
            <a:endParaRPr lang="en-US" dirty="0">
              <a:ea typeface="MS PGothic" charset="0"/>
            </a:endParaRPr>
          </a:p>
        </p:txBody>
      </p:sp>
    </p:spTree>
    <p:extLst>
      <p:ext uri="{BB962C8B-B14F-4D97-AF65-F5344CB8AC3E}">
        <p14:creationId xmlns:p14="http://schemas.microsoft.com/office/powerpoint/2010/main" val="2496414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FABA68B-A89B-BC41-A60E-F7D01F3339E7}"/>
              </a:ext>
            </a:extLst>
          </p:cNvPr>
          <p:cNvSpPr>
            <a:spLocks noGrp="1"/>
          </p:cNvSpPr>
          <p:nvPr>
            <p:ph type="title"/>
          </p:nvPr>
        </p:nvSpPr>
        <p:spPr/>
        <p:txBody>
          <a:bodyPr/>
          <a:lstStyle/>
          <a:p>
            <a:r>
              <a:rPr lang="en-US" altLang="en-US"/>
              <a:t>How important is splicing?</a:t>
            </a:r>
          </a:p>
        </p:txBody>
      </p:sp>
      <p:sp>
        <p:nvSpPr>
          <p:cNvPr id="55298" name="Content Placeholder 2">
            <a:extLst>
              <a:ext uri="{FF2B5EF4-FFF2-40B4-BE49-F238E27FC236}">
                <a16:creationId xmlns:a16="http://schemas.microsoft.com/office/drawing/2014/main" id="{3DE55AD2-FA31-BA48-8100-23B8611AAE12}"/>
              </a:ext>
            </a:extLst>
          </p:cNvPr>
          <p:cNvSpPr>
            <a:spLocks noGrp="1"/>
          </p:cNvSpPr>
          <p:nvPr>
            <p:ph idx="1"/>
          </p:nvPr>
        </p:nvSpPr>
        <p:spPr/>
        <p:txBody>
          <a:bodyPr/>
          <a:lstStyle/>
          <a:p>
            <a:r>
              <a:rPr lang="en-US" altLang="en-US"/>
              <a:t>Mistakes in splicing have been linked to diseases.  Usually we look for mutations only in exons---why?</a:t>
            </a:r>
          </a:p>
          <a:p>
            <a:endParaRPr lang="en-US" altLang="en-US"/>
          </a:p>
          <a:p>
            <a:r>
              <a:rPr lang="en-US" altLang="en-US"/>
              <a:t>How might a nucleotide change in an intron cause a protein to be altered?</a:t>
            </a:r>
          </a:p>
        </p:txBody>
      </p:sp>
    </p:spTree>
    <p:extLst>
      <p:ext uri="{BB962C8B-B14F-4D97-AF65-F5344CB8AC3E}">
        <p14:creationId xmlns:p14="http://schemas.microsoft.com/office/powerpoint/2010/main" val="334826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688FAC9-541A-CE43-8300-F78A92D10BAD}"/>
              </a:ext>
            </a:extLst>
          </p:cNvPr>
          <p:cNvSpPr>
            <a:spLocks noGrp="1"/>
          </p:cNvSpPr>
          <p:nvPr>
            <p:ph type="title"/>
          </p:nvPr>
        </p:nvSpPr>
        <p:spPr/>
        <p:txBody>
          <a:bodyPr/>
          <a:lstStyle/>
          <a:p>
            <a:endParaRPr lang="en-US" altLang="en-US"/>
          </a:p>
        </p:txBody>
      </p:sp>
      <p:sp>
        <p:nvSpPr>
          <p:cNvPr id="24578" name="Content Placeholder 2">
            <a:extLst>
              <a:ext uri="{FF2B5EF4-FFF2-40B4-BE49-F238E27FC236}">
                <a16:creationId xmlns:a16="http://schemas.microsoft.com/office/drawing/2014/main" id="{EB5D3134-7426-2245-BB11-3BAF070BD4A2}"/>
              </a:ext>
            </a:extLst>
          </p:cNvPr>
          <p:cNvSpPr>
            <a:spLocks noGrp="1"/>
          </p:cNvSpPr>
          <p:nvPr>
            <p:ph idx="1"/>
          </p:nvPr>
        </p:nvSpPr>
        <p:spPr>
          <a:xfrm>
            <a:off x="457200" y="1600200"/>
            <a:ext cx="8229600" cy="4987471"/>
          </a:xfrm>
        </p:spPr>
        <p:txBody>
          <a:bodyPr/>
          <a:lstStyle/>
          <a:p>
            <a:r>
              <a:rPr lang="en-US" altLang="en-US" dirty="0"/>
              <a:t>We will study more of these DNA binding proteins soon.  They have cool names that describe a shape that allows them to bind DNA.</a:t>
            </a:r>
          </a:p>
          <a:p>
            <a:pPr lvl="1"/>
            <a:r>
              <a:rPr lang="en-US" altLang="en-US" dirty="0"/>
              <a:t>Helix-loop-helix</a:t>
            </a:r>
          </a:p>
          <a:p>
            <a:pPr lvl="1"/>
            <a:r>
              <a:rPr lang="en-US" altLang="en-US" dirty="0"/>
              <a:t>Helix-turn-helix</a:t>
            </a:r>
          </a:p>
          <a:p>
            <a:pPr lvl="1"/>
            <a:r>
              <a:rPr lang="en-US" altLang="en-US" dirty="0"/>
              <a:t>Leucine zipper</a:t>
            </a:r>
          </a:p>
          <a:p>
            <a:pPr lvl="1"/>
            <a:r>
              <a:rPr lang="en-US" altLang="en-US" dirty="0"/>
              <a:t>Zinc finger</a:t>
            </a:r>
          </a:p>
        </p:txBody>
      </p:sp>
    </p:spTree>
    <p:extLst>
      <p:ext uri="{BB962C8B-B14F-4D97-AF65-F5344CB8AC3E}">
        <p14:creationId xmlns:p14="http://schemas.microsoft.com/office/powerpoint/2010/main" val="3179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3C66F21D-BBF2-A24C-91E3-5D2ACE51455C}"/>
              </a:ext>
            </a:extLst>
          </p:cNvPr>
          <p:cNvSpPr>
            <a:spLocks noGrp="1"/>
          </p:cNvSpPr>
          <p:nvPr>
            <p:ph type="title"/>
          </p:nvPr>
        </p:nvSpPr>
        <p:spPr/>
        <p:txBody>
          <a:bodyPr/>
          <a:lstStyle/>
          <a:p>
            <a:r>
              <a:rPr lang="en-US" altLang="en-US"/>
              <a:t>Spinal Muscular Dystrophy</a:t>
            </a:r>
          </a:p>
        </p:txBody>
      </p:sp>
      <p:sp>
        <p:nvSpPr>
          <p:cNvPr id="3" name="Content Placeholder 2">
            <a:extLst>
              <a:ext uri="{FF2B5EF4-FFF2-40B4-BE49-F238E27FC236}">
                <a16:creationId xmlns:a16="http://schemas.microsoft.com/office/drawing/2014/main" id="{8829422C-4DA8-C143-9304-50E13A271D29}"/>
              </a:ext>
            </a:extLst>
          </p:cNvPr>
          <p:cNvSpPr>
            <a:spLocks noGrp="1"/>
          </p:cNvSpPr>
          <p:nvPr>
            <p:ph idx="1"/>
          </p:nvPr>
        </p:nvSpPr>
        <p:spPr/>
        <p:txBody>
          <a:bodyPr/>
          <a:lstStyle/>
          <a:p>
            <a:pPr marL="0" indent="0">
              <a:buFont typeface="Arial" charset="0"/>
              <a:buNone/>
              <a:defRPr/>
            </a:pPr>
            <a:endParaRPr lang="en-US" u="sng" dirty="0">
              <a:hlinkClick r:id="rId2"/>
            </a:endParaRPr>
          </a:p>
          <a:p>
            <a:pPr>
              <a:buFont typeface="Arial" charset="0"/>
              <a:buChar char="•"/>
              <a:defRPr/>
            </a:pPr>
            <a:endParaRPr lang="en-US" dirty="0">
              <a:hlinkClick r:id="rId2"/>
            </a:endParaRPr>
          </a:p>
          <a:p>
            <a:pPr>
              <a:buFont typeface="Arial" charset="0"/>
              <a:buChar char="•"/>
              <a:defRPr/>
            </a:pPr>
            <a:endParaRPr lang="en-US" dirty="0"/>
          </a:p>
          <a:p>
            <a:pPr>
              <a:buFont typeface="Arial" charset="0"/>
              <a:buChar char="•"/>
              <a:defRPr/>
            </a:pPr>
            <a:r>
              <a:rPr lang="en-US" dirty="0"/>
              <a:t>http://www.dnalc.org/view/16941-2D-Animation-of-Alternative-RNA-Splicing.html</a:t>
            </a:r>
          </a:p>
          <a:p>
            <a:pPr>
              <a:buFont typeface="Arial" charset="0"/>
              <a:buChar char="•"/>
              <a:defRPr/>
            </a:pPr>
            <a:endParaRPr lang="en-US" dirty="0"/>
          </a:p>
          <a:p>
            <a:pPr>
              <a:buFont typeface="Arial" charset="0"/>
              <a:buChar char="•"/>
              <a:defRPr/>
            </a:pPr>
            <a:endParaRPr lang="en-US" dirty="0"/>
          </a:p>
          <a:p>
            <a:pPr>
              <a:buFont typeface="Arial" charset="0"/>
              <a:buChar char="•"/>
              <a:defRPr/>
            </a:pPr>
            <a:endParaRPr lang="en-US" dirty="0"/>
          </a:p>
        </p:txBody>
      </p:sp>
    </p:spTree>
    <p:extLst>
      <p:ext uri="{BB962C8B-B14F-4D97-AF65-F5344CB8AC3E}">
        <p14:creationId xmlns:p14="http://schemas.microsoft.com/office/powerpoint/2010/main" val="2125193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E2DE9CA7-2F52-364A-8205-C461EE19CBD3}"/>
              </a:ext>
            </a:extLst>
          </p:cNvPr>
          <p:cNvSpPr>
            <a:spLocks noGrp="1"/>
          </p:cNvSpPr>
          <p:nvPr>
            <p:ph type="title"/>
          </p:nvPr>
        </p:nvSpPr>
        <p:spPr/>
        <p:txBody>
          <a:bodyPr>
            <a:normAutofit fontScale="90000"/>
          </a:bodyPr>
          <a:lstStyle/>
          <a:p>
            <a:r>
              <a:rPr lang="en-US" altLang="en-US"/>
              <a:t>One final post-transcriptional alteration</a:t>
            </a:r>
          </a:p>
        </p:txBody>
      </p:sp>
      <p:sp>
        <p:nvSpPr>
          <p:cNvPr id="57346" name="Content Placeholder 2">
            <a:extLst>
              <a:ext uri="{FF2B5EF4-FFF2-40B4-BE49-F238E27FC236}">
                <a16:creationId xmlns:a16="http://schemas.microsoft.com/office/drawing/2014/main" id="{5331F005-8911-EE4D-A342-417BD68ACA86}"/>
              </a:ext>
            </a:extLst>
          </p:cNvPr>
          <p:cNvSpPr>
            <a:spLocks noGrp="1"/>
          </p:cNvSpPr>
          <p:nvPr>
            <p:ph idx="1"/>
          </p:nvPr>
        </p:nvSpPr>
        <p:spPr/>
        <p:txBody>
          <a:bodyPr>
            <a:normAutofit lnSpcReduction="10000"/>
          </a:bodyPr>
          <a:lstStyle/>
          <a:p>
            <a:r>
              <a:rPr lang="en-US" altLang="en-US" sz="4000" dirty="0"/>
              <a:t>RNA editing</a:t>
            </a:r>
          </a:p>
          <a:p>
            <a:pPr lvl="1"/>
            <a:r>
              <a:rPr lang="en-US" altLang="en-US" sz="3600" dirty="0"/>
              <a:t>In the late 1980s, it was discovered that a few eukaryotic RNAs had slightly different  nucleotide sequence than the DNA from which they were derived.</a:t>
            </a:r>
          </a:p>
          <a:p>
            <a:pPr lvl="1"/>
            <a:r>
              <a:rPr lang="en-US" altLang="en-US" sz="3600" dirty="0"/>
              <a:t>OH NO!  Another exception to DOGMA! </a:t>
            </a:r>
          </a:p>
        </p:txBody>
      </p:sp>
    </p:spTree>
    <p:extLst>
      <p:ext uri="{BB962C8B-B14F-4D97-AF65-F5344CB8AC3E}">
        <p14:creationId xmlns:p14="http://schemas.microsoft.com/office/powerpoint/2010/main" val="1198630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0CAA3ACE-86B5-254A-9485-42E92DAF1ECD}"/>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529A17C5-2BA9-8F48-8074-8DF7F9A402E6}"/>
              </a:ext>
            </a:extLst>
          </p:cNvPr>
          <p:cNvSpPr>
            <a:spLocks noGrp="1"/>
          </p:cNvSpPr>
          <p:nvPr>
            <p:ph idx="1"/>
          </p:nvPr>
        </p:nvSpPr>
        <p:spPr/>
        <p:txBody>
          <a:bodyPr/>
          <a:lstStyle/>
          <a:p>
            <a:pPr>
              <a:buFont typeface="Arial" charset="0"/>
              <a:buChar char="•"/>
              <a:defRPr/>
            </a:pPr>
            <a:r>
              <a:rPr lang="en-US" dirty="0"/>
              <a:t>The changes seemed to be both:</a:t>
            </a:r>
          </a:p>
          <a:p>
            <a:pPr lvl="1">
              <a:buFont typeface="Arial" charset="0"/>
              <a:buChar char="–"/>
              <a:defRPr/>
            </a:pPr>
            <a:r>
              <a:rPr lang="en-US" dirty="0"/>
              <a:t>Substitutions---changing one nucleotide to another.</a:t>
            </a:r>
          </a:p>
          <a:p>
            <a:pPr marL="457200" lvl="1" indent="0">
              <a:buFont typeface="Arial" charset="0"/>
              <a:buNone/>
              <a:defRPr/>
            </a:pPr>
            <a:r>
              <a:rPr lang="en-US" dirty="0"/>
              <a:t>AND</a:t>
            </a:r>
          </a:p>
          <a:p>
            <a:pPr marL="457200" lvl="1" indent="0">
              <a:buFont typeface="Arial" charset="0"/>
              <a:buNone/>
              <a:defRPr/>
            </a:pPr>
            <a:endParaRPr lang="en-US" dirty="0"/>
          </a:p>
          <a:p>
            <a:pPr marL="457200" lvl="1" indent="0">
              <a:buFont typeface="Arial" charset="0"/>
              <a:buNone/>
              <a:defRPr/>
            </a:pPr>
            <a:r>
              <a:rPr lang="en-US" dirty="0"/>
              <a:t>--Insertions or deletions of RNA nucleotides</a:t>
            </a:r>
          </a:p>
        </p:txBody>
      </p:sp>
    </p:spTree>
    <p:extLst>
      <p:ext uri="{BB962C8B-B14F-4D97-AF65-F5344CB8AC3E}">
        <p14:creationId xmlns:p14="http://schemas.microsoft.com/office/powerpoint/2010/main" val="1594000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E75E13E-FE35-BC46-A18D-3F2470443F96}"/>
              </a:ext>
            </a:extLst>
          </p:cNvPr>
          <p:cNvSpPr>
            <a:spLocks noGrp="1"/>
          </p:cNvSpPr>
          <p:nvPr>
            <p:ph type="title"/>
          </p:nvPr>
        </p:nvSpPr>
        <p:spPr/>
        <p:txBody>
          <a:bodyPr/>
          <a:lstStyle/>
          <a:p>
            <a:endParaRPr lang="en-US" altLang="en-US"/>
          </a:p>
        </p:txBody>
      </p:sp>
      <p:sp>
        <p:nvSpPr>
          <p:cNvPr id="59394" name="Content Placeholder 2">
            <a:extLst>
              <a:ext uri="{FF2B5EF4-FFF2-40B4-BE49-F238E27FC236}">
                <a16:creationId xmlns:a16="http://schemas.microsoft.com/office/drawing/2014/main" id="{E12E34CD-8BDC-4E40-A868-DA5DCFED6C95}"/>
              </a:ext>
            </a:extLst>
          </p:cNvPr>
          <p:cNvSpPr>
            <a:spLocks noGrp="1"/>
          </p:cNvSpPr>
          <p:nvPr>
            <p:ph idx="1"/>
          </p:nvPr>
        </p:nvSpPr>
        <p:spPr/>
        <p:txBody>
          <a:bodyPr/>
          <a:lstStyle/>
          <a:p>
            <a:r>
              <a:rPr lang="en-US" altLang="en-US"/>
              <a:t>RNA editing was first studied in a protozoan, parasite, </a:t>
            </a:r>
            <a:r>
              <a:rPr lang="en-US" altLang="en-US" i="1"/>
              <a:t>Trypanosoma</a:t>
            </a:r>
            <a:r>
              <a:rPr lang="en-US" altLang="en-US"/>
              <a:t>, which causes a disease called African Sleeping Sickness.</a:t>
            </a:r>
          </a:p>
          <a:p>
            <a:endParaRPr lang="en-US" altLang="en-US"/>
          </a:p>
          <a:p>
            <a:r>
              <a:rPr lang="en-US" altLang="en-US"/>
              <a:t>Special RNAs called a “guide RNA”/gRNAs seems to direct the editing by binding to complementary RNA and directing editing enzymes to insert short stretches of RNA.</a:t>
            </a:r>
          </a:p>
        </p:txBody>
      </p:sp>
    </p:spTree>
    <p:extLst>
      <p:ext uri="{BB962C8B-B14F-4D97-AF65-F5344CB8AC3E}">
        <p14:creationId xmlns:p14="http://schemas.microsoft.com/office/powerpoint/2010/main" val="329329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92907319-43C3-0640-9CEE-5E7CA605D7CA}"/>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id="{3C8FB5E0-10F2-1D4A-AC70-C29F681E149D}"/>
              </a:ext>
            </a:extLst>
          </p:cNvPr>
          <p:cNvSpPr>
            <a:spLocks noGrp="1"/>
          </p:cNvSpPr>
          <p:nvPr>
            <p:ph idx="1"/>
          </p:nvPr>
        </p:nvSpPr>
        <p:spPr/>
        <p:txBody>
          <a:bodyPr/>
          <a:lstStyle/>
          <a:p>
            <a:r>
              <a:rPr lang="en-US" altLang="en-US"/>
              <a:t>We will discuss  and example of RNA editing in a mammalian gene/RNA for  Apolipoprotein. </a:t>
            </a:r>
          </a:p>
        </p:txBody>
      </p:sp>
    </p:spTree>
    <p:extLst>
      <p:ext uri="{BB962C8B-B14F-4D97-AF65-F5344CB8AC3E}">
        <p14:creationId xmlns:p14="http://schemas.microsoft.com/office/powerpoint/2010/main" val="21005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D7F32-BD00-1F40-9C5A-EAA13976B2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8C39D33-E219-D443-B969-CB183C9C79EA}"/>
              </a:ext>
            </a:extLst>
          </p:cNvPr>
          <p:cNvPicPr>
            <a:picLocks noGrp="1" noChangeAspect="1"/>
          </p:cNvPicPr>
          <p:nvPr>
            <p:ph idx="1"/>
          </p:nvPr>
        </p:nvPicPr>
        <p:blipFill>
          <a:blip r:embed="rId2"/>
          <a:stretch>
            <a:fillRect/>
          </a:stretch>
        </p:blipFill>
        <p:spPr>
          <a:xfrm>
            <a:off x="707103" y="529408"/>
            <a:ext cx="4314840" cy="5785442"/>
          </a:xfrm>
          <a:prstGeom prst="rect">
            <a:avLst/>
          </a:prstGeom>
        </p:spPr>
      </p:pic>
      <p:sp>
        <p:nvSpPr>
          <p:cNvPr id="5" name="TextBox 4">
            <a:extLst>
              <a:ext uri="{FF2B5EF4-FFF2-40B4-BE49-F238E27FC236}">
                <a16:creationId xmlns:a16="http://schemas.microsoft.com/office/drawing/2014/main" id="{B07C1B27-F56A-CA4C-B565-DA3636B80C2E}"/>
              </a:ext>
            </a:extLst>
          </p:cNvPr>
          <p:cNvSpPr txBox="1"/>
          <p:nvPr/>
        </p:nvSpPr>
        <p:spPr>
          <a:xfrm>
            <a:off x="5021943" y="1756229"/>
            <a:ext cx="3664857" cy="1938992"/>
          </a:xfrm>
          <a:prstGeom prst="rect">
            <a:avLst/>
          </a:prstGeom>
          <a:noFill/>
        </p:spPr>
        <p:txBody>
          <a:bodyPr wrap="square" rtlCol="0">
            <a:spAutoFit/>
          </a:bodyPr>
          <a:lstStyle/>
          <a:p>
            <a:r>
              <a:rPr lang="en-US" sz="2400" dirty="0"/>
              <a:t>Transcription Factor </a:t>
            </a:r>
            <a:r>
              <a:rPr lang="en-US" sz="2400" dirty="0" err="1"/>
              <a:t>MyoD</a:t>
            </a:r>
            <a:r>
              <a:rPr lang="en-US" sz="2400" dirty="0"/>
              <a:t> is a  H-L-H protein  which binds genes encoding proteins needed for muscle development.</a:t>
            </a:r>
          </a:p>
        </p:txBody>
      </p:sp>
    </p:spTree>
    <p:extLst>
      <p:ext uri="{BB962C8B-B14F-4D97-AF65-F5344CB8AC3E}">
        <p14:creationId xmlns:p14="http://schemas.microsoft.com/office/powerpoint/2010/main" val="474486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AA95-CF3B-884E-8723-43984C8E34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30DF7E-EDEC-A543-AA80-5BADF87C702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85D65E5-B512-6B4C-8E6D-AE5ACCF6FDC5}"/>
              </a:ext>
            </a:extLst>
          </p:cNvPr>
          <p:cNvPicPr>
            <a:picLocks noChangeAspect="1"/>
          </p:cNvPicPr>
          <p:nvPr/>
        </p:nvPicPr>
        <p:blipFill>
          <a:blip r:embed="rId2"/>
          <a:stretch>
            <a:fillRect/>
          </a:stretch>
        </p:blipFill>
        <p:spPr>
          <a:xfrm>
            <a:off x="520700" y="387350"/>
            <a:ext cx="8102600" cy="6083300"/>
          </a:xfrm>
          <a:prstGeom prst="rect">
            <a:avLst/>
          </a:prstGeom>
        </p:spPr>
      </p:pic>
    </p:spTree>
    <p:extLst>
      <p:ext uri="{BB962C8B-B14F-4D97-AF65-F5344CB8AC3E}">
        <p14:creationId xmlns:p14="http://schemas.microsoft.com/office/powerpoint/2010/main" val="337190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1270" name="Text Box 6">
            <a:extLst>
              <a:ext uri="{FF2B5EF4-FFF2-40B4-BE49-F238E27FC236}">
                <a16:creationId xmlns:a16="http://schemas.microsoft.com/office/drawing/2014/main" id="{E9102CB3-9F20-3946-B8DB-A58DDEEDD899}"/>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18.12</a:t>
            </a:r>
          </a:p>
        </p:txBody>
      </p:sp>
      <p:pic>
        <p:nvPicPr>
          <p:cNvPr id="27650" name="Picture 7" descr="18_12Figure0-L.jpg                                             000B3C78ServDisk_03                    BC177178:">
            <a:extLst>
              <a:ext uri="{FF2B5EF4-FFF2-40B4-BE49-F238E27FC236}">
                <a16:creationId xmlns:a16="http://schemas.microsoft.com/office/drawing/2014/main" id="{3A883EFA-032D-5549-8109-419D148F5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77"/>
          <a:stretch>
            <a:fillRect/>
          </a:stretch>
        </p:blipFill>
        <p:spPr bwMode="auto">
          <a:xfrm>
            <a:off x="314325" y="630238"/>
            <a:ext cx="8513763"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6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FF103-EEB3-3348-8788-29C854DE38FB}"/>
              </a:ext>
            </a:extLst>
          </p:cNvPr>
          <p:cNvSpPr>
            <a:spLocks noGrp="1"/>
          </p:cNvSpPr>
          <p:nvPr>
            <p:ph type="title"/>
          </p:nvPr>
        </p:nvSpPr>
        <p:spPr/>
        <p:txBody>
          <a:bodyPr>
            <a:normAutofit fontScale="90000"/>
          </a:bodyPr>
          <a:lstStyle/>
          <a:p>
            <a:r>
              <a:rPr lang="en-US" dirty="0"/>
              <a:t>The estrogen receptor protein binds DNA with a Zn finger motif</a:t>
            </a:r>
          </a:p>
        </p:txBody>
      </p:sp>
      <p:pic>
        <p:nvPicPr>
          <p:cNvPr id="4" name="Content Placeholder 3">
            <a:extLst>
              <a:ext uri="{FF2B5EF4-FFF2-40B4-BE49-F238E27FC236}">
                <a16:creationId xmlns:a16="http://schemas.microsoft.com/office/drawing/2014/main" id="{8D061DC6-37C0-9A4C-98B4-A611410D0D61}"/>
              </a:ext>
            </a:extLst>
          </p:cNvPr>
          <p:cNvPicPr>
            <a:picLocks noGrp="1" noChangeAspect="1"/>
          </p:cNvPicPr>
          <p:nvPr>
            <p:ph idx="1"/>
          </p:nvPr>
        </p:nvPicPr>
        <p:blipFill>
          <a:blip r:embed="rId2"/>
          <a:stretch>
            <a:fillRect/>
          </a:stretch>
        </p:blipFill>
        <p:spPr>
          <a:xfrm>
            <a:off x="1538514" y="1472304"/>
            <a:ext cx="6823972" cy="4759931"/>
          </a:xfrm>
          <a:prstGeom prst="rect">
            <a:avLst/>
          </a:prstGeom>
        </p:spPr>
      </p:pic>
    </p:spTree>
    <p:extLst>
      <p:ext uri="{BB962C8B-B14F-4D97-AF65-F5344CB8AC3E}">
        <p14:creationId xmlns:p14="http://schemas.microsoft.com/office/powerpoint/2010/main" val="260974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7A8B-EBD3-C340-9376-219709FFF5D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B68D7B1-E6E4-AE47-8746-4E3FD4187F94}"/>
              </a:ext>
            </a:extLst>
          </p:cNvPr>
          <p:cNvPicPr>
            <a:picLocks noGrp="1" noChangeAspect="1"/>
          </p:cNvPicPr>
          <p:nvPr>
            <p:ph idx="1"/>
          </p:nvPr>
        </p:nvPicPr>
        <p:blipFill>
          <a:blip r:embed="rId2"/>
          <a:stretch>
            <a:fillRect/>
          </a:stretch>
        </p:blipFill>
        <p:spPr>
          <a:xfrm>
            <a:off x="420919" y="377371"/>
            <a:ext cx="6612525" cy="6213494"/>
          </a:xfrm>
          <a:prstGeom prst="rect">
            <a:avLst/>
          </a:prstGeom>
        </p:spPr>
      </p:pic>
      <p:sp>
        <p:nvSpPr>
          <p:cNvPr id="6" name="TextBox 5">
            <a:extLst>
              <a:ext uri="{FF2B5EF4-FFF2-40B4-BE49-F238E27FC236}">
                <a16:creationId xmlns:a16="http://schemas.microsoft.com/office/drawing/2014/main" id="{D356EF55-DB2A-6B43-9CB1-8B4C965031B6}"/>
              </a:ext>
            </a:extLst>
          </p:cNvPr>
          <p:cNvSpPr txBox="1"/>
          <p:nvPr/>
        </p:nvSpPr>
        <p:spPr>
          <a:xfrm>
            <a:off x="4905828" y="274638"/>
            <a:ext cx="4034971" cy="1938992"/>
          </a:xfrm>
          <a:prstGeom prst="rect">
            <a:avLst/>
          </a:prstGeom>
          <a:noFill/>
        </p:spPr>
        <p:txBody>
          <a:bodyPr wrap="square" rtlCol="0">
            <a:spAutoFit/>
          </a:bodyPr>
          <a:lstStyle/>
          <a:p>
            <a:r>
              <a:rPr lang="en-US" sz="2400" dirty="0"/>
              <a:t>Leucine zipper—transcription Factors usually consist of 2 identical proteins (dimer) that interact with each other and DNA at the same time.</a:t>
            </a:r>
          </a:p>
        </p:txBody>
      </p:sp>
    </p:spTree>
    <p:extLst>
      <p:ext uri="{BB962C8B-B14F-4D97-AF65-F5344CB8AC3E}">
        <p14:creationId xmlns:p14="http://schemas.microsoft.com/office/powerpoint/2010/main" val="2377117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4783</TotalTime>
  <Words>1543</Words>
  <Application>Microsoft Macintosh PowerPoint</Application>
  <PresentationFormat>On-screen Show (4:3)</PresentationFormat>
  <Paragraphs>136</Paragraphs>
  <Slides>44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MS PGothic</vt:lpstr>
      <vt:lpstr>Arial</vt:lpstr>
      <vt:lpstr>Calibri</vt:lpstr>
      <vt:lpstr>Office Theme</vt:lpstr>
      <vt:lpstr>Molecular Biology Biol 480</vt:lpstr>
      <vt:lpstr>Announcements/Assignments </vt:lpstr>
      <vt:lpstr>Where were we?</vt:lpstr>
      <vt:lpstr>PowerPoint Presentation</vt:lpstr>
      <vt:lpstr>PowerPoint Presentation</vt:lpstr>
      <vt:lpstr>PowerPoint Presentation</vt:lpstr>
      <vt:lpstr>PowerPoint Presentation</vt:lpstr>
      <vt:lpstr>The estrogen receptor protein binds DNA with a Zn finger motif</vt:lpstr>
      <vt:lpstr>PowerPoint Presentation</vt:lpstr>
      <vt:lpstr>PowerPoint Presentation</vt:lpstr>
      <vt:lpstr>PowerPoint Presentation</vt:lpstr>
      <vt:lpstr>Where were we…</vt:lpstr>
      <vt:lpstr>RNA processing</vt:lpstr>
      <vt:lpstr>PowerPoint Presentation</vt:lpstr>
      <vt:lpstr>PowerPoint Presentation</vt:lpstr>
      <vt:lpstr>Additional resources at NCBI (NCBI bookshelf)</vt:lpstr>
      <vt:lpstr>PowerPoint Presentation</vt:lpstr>
      <vt:lpstr>PowerPoint Presentation</vt:lpstr>
      <vt:lpstr>PowerPoint Presentation</vt:lpstr>
      <vt:lpstr>PowerPoint Presentation</vt:lpstr>
      <vt:lpstr>Splicing mechanism</vt:lpstr>
      <vt:lpstr>PowerPoint Presentation</vt:lpstr>
      <vt:lpstr>PowerPoint Presentation</vt:lpstr>
      <vt:lpstr>PowerPoint Presentation</vt:lpstr>
      <vt:lpstr>Components of the spliceosome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splicing</vt:lpstr>
      <vt:lpstr>Making more than one protein from a gene</vt:lpstr>
      <vt:lpstr>PowerPoint Presentation</vt:lpstr>
      <vt:lpstr>How important is splicing?</vt:lpstr>
      <vt:lpstr>Spinal Muscular Dystrophy</vt:lpstr>
      <vt:lpstr>One final post-transcriptional alteration</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219</cp:revision>
  <cp:lastPrinted>2019-02-20T19:12:38Z</cp:lastPrinted>
  <dcterms:created xsi:type="dcterms:W3CDTF">2012-08-22T01:19:49Z</dcterms:created>
  <dcterms:modified xsi:type="dcterms:W3CDTF">2019-03-06T11:35:18Z</dcterms:modified>
  <cp:category/>
</cp:coreProperties>
</file>